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47_F8906A5D.xml" ContentType="application/vnd.ms-powerpoint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36"/>
  </p:notesMasterIdLst>
  <p:sldIdLst>
    <p:sldId id="256" r:id="rId3"/>
    <p:sldId id="330" r:id="rId4"/>
    <p:sldId id="329" r:id="rId5"/>
    <p:sldId id="328" r:id="rId6"/>
    <p:sldId id="327" r:id="rId7"/>
    <p:sldId id="326" r:id="rId8"/>
    <p:sldId id="325" r:id="rId9"/>
    <p:sldId id="324" r:id="rId10"/>
    <p:sldId id="323" r:id="rId11"/>
    <p:sldId id="322" r:id="rId12"/>
    <p:sldId id="313" r:id="rId13"/>
    <p:sldId id="298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14" r:id="rId22"/>
    <p:sldId id="299" r:id="rId23"/>
    <p:sldId id="331" r:id="rId24"/>
    <p:sldId id="301" r:id="rId25"/>
    <p:sldId id="304" r:id="rId26"/>
    <p:sldId id="302" r:id="rId27"/>
    <p:sldId id="305" r:id="rId28"/>
    <p:sldId id="306" r:id="rId29"/>
    <p:sldId id="310" r:id="rId30"/>
    <p:sldId id="307" r:id="rId31"/>
    <p:sldId id="308" r:id="rId32"/>
    <p:sldId id="309" r:id="rId33"/>
    <p:sldId id="311" r:id="rId34"/>
    <p:sldId id="312" r:id="rId35"/>
  </p:sldIdLst>
  <p:sldSz cx="9144000" cy="5143500" type="screen16x9"/>
  <p:notesSz cx="6858000" cy="9144000"/>
  <p:embeddedFontLst>
    <p:embeddedFont>
      <p:font typeface="Advent Pro SemiBold" panose="020B0604020202020204" charset="0"/>
      <p:regular r:id="rId37"/>
      <p:bold r:id="rId38"/>
      <p:italic r:id="rId39"/>
      <p:boldItalic r:id="rId40"/>
    </p:embeddedFont>
    <p:embeddedFont>
      <p:font typeface="Aptos" panose="020B0004020202020204" pitchFamily="34" charset="0"/>
      <p:regular r:id="rId41"/>
      <p:bold r:id="rId42"/>
      <p:italic r:id="rId43"/>
      <p:boldItalic r:id="rId44"/>
    </p:embeddedFon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Century Gothic" panose="020B0502020202020204" pitchFamily="34" charset="0"/>
      <p:regular r:id="rId49"/>
      <p:bold r:id="rId50"/>
      <p:italic r:id="rId51"/>
      <p:boldItalic r:id="rId52"/>
    </p:embeddedFont>
    <p:embeddedFont>
      <p:font typeface="Eras Demi ITC" panose="020B0805030504020804" pitchFamily="34" charset="0"/>
      <p:regular r:id="rId53"/>
    </p:embeddedFont>
    <p:embeddedFont>
      <p:font typeface="Fira Sans Condensed Medium" panose="020B0603050000020004" pitchFamily="34" charset="0"/>
      <p:regular r:id="rId54"/>
      <p:bold r:id="rId55"/>
      <p:italic r:id="rId56"/>
      <p:boldItalic r:id="rId57"/>
    </p:embeddedFont>
    <p:embeddedFont>
      <p:font typeface="Maven Pro" panose="020B0604020202020204" charset="0"/>
      <p:regular r:id="rId58"/>
      <p:bold r:id="rId59"/>
    </p:embeddedFont>
    <p:embeddedFont>
      <p:font typeface="Maven Pro SemiBold" panose="020B0604020202020204" charset="0"/>
      <p:regular r:id="rId60"/>
      <p:bold r:id="rId61"/>
    </p:embeddedFont>
    <p:embeddedFont>
      <p:font typeface="Share Tech" panose="020B0604020202020204" charset="0"/>
      <p:regular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9173DB6-F616-2437-2A72-A5B5102F1CCF}" name="Santiago Larrosa" initials="SL" userId="7709f290fe9e06c0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FC16E5-7D58-8354-ADA4-A6381250DF1C}" v="116" dt="2023-11-09T23:25:22.587"/>
    <p1510:client id="{0948F187-B011-710F-9B96-D9D86BF186DF}" v="6" dt="2023-11-09T22:29:20.783"/>
    <p1510:client id="{162F8539-3202-45B9-A658-57670655D77A}" v="9" dt="2023-11-14T01:42:17.877"/>
    <p1510:client id="{442A90D4-71AD-26BF-1D79-A12DE63B6FC5}" v="4" dt="2023-11-09T22:30:30.430"/>
    <p1510:client id="{5E0C1551-F26A-F410-B64B-4C91AFB93FA8}" v="15" dt="2023-11-09T23:09:50.081"/>
    <p1510:client id="{63B8CBE1-DF35-B66A-20D2-480187E5F0EC}" v="1168" dt="2023-11-14T20:14:04.303"/>
    <p1510:client id="{8D97274E-CD28-A881-796F-112611D1C16B}" v="17" dt="2023-11-09T23:16:40.446"/>
    <p1510:client id="{932FDE77-B139-4923-92CB-520B2FD1A36F}" v="1196" dt="2023-11-14T00:27:11.665"/>
  </p1510:revLst>
</p1510:revInfo>
</file>

<file path=ppt/tableStyles.xml><?xml version="1.0" encoding="utf-8"?>
<a:tblStyleLst xmlns:a="http://schemas.openxmlformats.org/drawingml/2006/main" def="{34258EA4-2D6D-4215-8123-A1F6ABC28E4E}">
  <a:tblStyle styleId="{34258EA4-2D6D-4215-8123-A1F6ABC28E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font" Target="fonts/font19.fntdata"/><Relationship Id="rId63" Type="http://schemas.openxmlformats.org/officeDocument/2006/relationships/presProps" Target="presProps.xml"/><Relationship Id="rId68" Type="http://schemas.microsoft.com/office/2018/10/relationships/authors" Target="author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openxmlformats.org/officeDocument/2006/relationships/font" Target="fonts/font22.fntdata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font" Target="fonts/font25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font" Target="fonts/font20.fntdata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5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59" Type="http://schemas.openxmlformats.org/officeDocument/2006/relationships/font" Target="fonts/font23.fntdata"/><Relationship Id="rId67" Type="http://schemas.microsoft.com/office/2015/10/relationships/revisionInfo" Target="revisionInfo.xml"/><Relationship Id="rId20" Type="http://schemas.openxmlformats.org/officeDocument/2006/relationships/slide" Target="slides/slide18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62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font" Target="fonts/font21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60" Type="http://schemas.openxmlformats.org/officeDocument/2006/relationships/font" Target="fonts/font24.fntdata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3.fntdata"/></Relationships>
</file>

<file path=ppt/comments/modernComment_147_F8906A5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6442BAE-AE4A-490F-824A-52B24C3DA9CD}" authorId="{79173DB6-F616-2437-2A72-A5B5102F1CCF}" created="2023-11-14T00:53:21.287">
    <pc:sldMkLst xmlns:pc="http://schemas.microsoft.com/office/powerpoint/2013/main/command">
      <pc:docMk/>
      <pc:sldMk cId="0" sldId="260"/>
    </pc:sldMkLst>
    <p188:txBody>
      <a:bodyPr/>
      <a:lstStyle/>
      <a:p>
        <a:r>
          <a:rPr lang="en-US"/>
          <a:t>https://profile.es/blog/que-es-el-testing-de-software/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4" name="Google Shape;13794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5" name="Google Shape;13795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6" name="Google Shape;376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>
            <a:spLocks noGrp="1"/>
          </p:cNvSpPr>
          <p:nvPr>
            <p:ph type="body" idx="1"/>
          </p:nvPr>
        </p:nvSpPr>
        <p:spPr>
          <a:xfrm>
            <a:off x="597375" y="1438003"/>
            <a:ext cx="3908700" cy="25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20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  <a:defRPr sz="12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9" name="Google Shape;429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greensqa.com/como-organizar-mi-proyecto-para-lograr-la-distribucion-objetiva-en-pruebas-de-automatizacion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qalified.com/es/blog/introduccion-a-selenium-testing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hyperlink" Target="https://www.browserstack.com/guide/playwright-tutorial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wright.dev/docs/actionability" TargetMode="External"/><Relationship Id="rId7" Type="http://schemas.openxmlformats.org/officeDocument/2006/relationships/hyperlink" Target="https://playwright.dev/docs/codegen" TargetMode="External"/><Relationship Id="rId2" Type="http://schemas.openxmlformats.org/officeDocument/2006/relationships/hyperlink" Target="https://www.zenrows.com/blog/playwright-vs-selenium#playwrigh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stguild.com/can-use-selenium-api-testing/" TargetMode="External"/><Relationship Id="rId5" Type="http://schemas.openxmlformats.org/officeDocument/2006/relationships/hyperlink" Target="https://playwright.dev/docs/api-testing" TargetMode="External"/><Relationship Id="rId4" Type="http://schemas.openxmlformats.org/officeDocument/2006/relationships/hyperlink" Target="https://www.browserstack.com/guide/playwright-vs-seleniu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qalified.com/es/blog/poc-testing-automatizado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openai.com/share/fbf56da2-5b2b-472e-853b-756d4d873aad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colab.research.google.com/drive/1MCcYD448f_Amuu0UljqSsR7Z1xhEV1Yj?usp=sharin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JDUDz0dKKNLDTJ_eBShqrN3M4R9MZBOw?usp=sharing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1.jpeg"/><Relationship Id="rId4" Type="http://schemas.openxmlformats.org/officeDocument/2006/relationships/image" Target="../media/image30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7_F8906A5D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>
            <a:spLocks noGrp="1"/>
          </p:cNvSpPr>
          <p:nvPr>
            <p:ph type="subTitle" idx="1"/>
          </p:nvPr>
        </p:nvSpPr>
        <p:spPr>
          <a:xfrm>
            <a:off x="2916828" y="3056839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600" dirty="0"/>
              <a:t>Marianela Vázquez (325335)</a:t>
            </a:r>
            <a:endParaRPr lang="en-US" dirty="0"/>
          </a:p>
          <a:p>
            <a:r>
              <a:rPr lang="en" sz="1600" dirty="0"/>
              <a:t>Santiago Larrosa (251816)</a:t>
            </a:r>
            <a:endParaRPr lang="en" dirty="0"/>
          </a:p>
          <a:p>
            <a:r>
              <a:rPr lang="en" sz="1600" dirty="0"/>
              <a:t>Agustín Miranda (258741)</a:t>
            </a:r>
            <a:endParaRPr lang="en" dirty="0"/>
          </a:p>
          <a:p>
            <a:pPr marL="0" indent="0"/>
            <a:endParaRPr lang="en" dirty="0"/>
          </a:p>
        </p:txBody>
      </p:sp>
      <p:sp>
        <p:nvSpPr>
          <p:cNvPr id="436" name="Google Shape;436;p25"/>
          <p:cNvSpPr txBox="1">
            <a:spLocks noGrp="1"/>
          </p:cNvSpPr>
          <p:nvPr>
            <p:ph type="ctrTitle"/>
          </p:nvPr>
        </p:nvSpPr>
        <p:spPr>
          <a:xfrm>
            <a:off x="1554228" y="870641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000" dirty="0"/>
              <a:t>Framework de </a:t>
            </a:r>
            <a:r>
              <a:rPr lang="en-US" sz="3000" dirty="0" err="1"/>
              <a:t>automatización</a:t>
            </a:r>
            <a:r>
              <a:rPr lang="en-US" sz="3000" dirty="0"/>
              <a:t> de </a:t>
            </a:r>
            <a:r>
              <a:rPr lang="en-US" sz="3000" dirty="0" err="1"/>
              <a:t>pruebas</a:t>
            </a:r>
            <a:r>
              <a:rPr lang="en-US" sz="3000" dirty="0"/>
              <a:t> </a:t>
            </a:r>
            <a:r>
              <a:rPr lang="en-US" sz="3000" dirty="0" err="1"/>
              <a:t>funcionales</a:t>
            </a:r>
            <a:r>
              <a:rPr lang="en-US" sz="3000" dirty="0"/>
              <a:t> y de performance de la </a:t>
            </a:r>
            <a:r>
              <a:rPr lang="en-US" sz="3000" dirty="0" err="1"/>
              <a:t>aplicación</a:t>
            </a:r>
            <a:r>
              <a:rPr lang="en-US" sz="3000" dirty="0"/>
              <a:t> Trello </a:t>
            </a:r>
            <a:br>
              <a:rPr lang="en-US" dirty="0"/>
            </a:br>
            <a:r>
              <a:rPr lang="en-US" sz="3000" dirty="0"/>
              <a:t>con Playwright y Artillery JS</a:t>
            </a:r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" name="Google Shape;449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0" name="Google Shape;450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" name="Google Shape;455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6" name="Google Shape;456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9" name="Google Shape;459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Códigos de respuesta</a:t>
            </a:r>
            <a:endParaRPr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3917B30-0244-5FFE-83A9-27D53B031DAC}"/>
              </a:ext>
            </a:extLst>
          </p:cNvPr>
          <p:cNvSpPr txBox="1"/>
          <p:nvPr/>
        </p:nvSpPr>
        <p:spPr>
          <a:xfrm>
            <a:off x="618825" y="1215670"/>
            <a:ext cx="5252255" cy="543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sz="1400" kern="100" dirty="0">
                <a:solidFill>
                  <a:schemeClr val="bg1"/>
                </a:solidFill>
                <a:effectLst/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En el contexto de las APIs, un código de respuesta es lo que indica el resultado de una solicitud que nosotros realizamos a un servidor.</a:t>
            </a:r>
            <a:endParaRPr lang="en-US" sz="1400" kern="100" dirty="0">
              <a:solidFill>
                <a:schemeClr val="bg1"/>
              </a:solidFill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6AE21EE-4C5F-2443-DB50-3EEC22BD95DA}"/>
              </a:ext>
            </a:extLst>
          </p:cNvPr>
          <p:cNvSpPr txBox="1"/>
          <p:nvPr/>
        </p:nvSpPr>
        <p:spPr>
          <a:xfrm>
            <a:off x="618825" y="1758832"/>
            <a:ext cx="6696375" cy="1900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kern="1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es-ES" sz="1400" kern="100" dirty="0">
                <a:solidFill>
                  <a:schemeClr val="bg1"/>
                </a:solidFill>
                <a:effectLst/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os más comunes son:</a:t>
            </a:r>
            <a:endParaRPr lang="en-US" sz="1400" kern="100" dirty="0">
              <a:solidFill>
                <a:schemeClr val="bg1"/>
              </a:solidFill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400" kern="100" dirty="0">
                <a:solidFill>
                  <a:schemeClr val="bg1"/>
                </a:solidFill>
                <a:effectLst/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Código 200 (OK): Todo está bien. La solicitud se realizó con éxito, y la respuesta tiene la información que esperabas.</a:t>
            </a:r>
            <a:endParaRPr lang="en-US" sz="1400" kern="100" dirty="0">
              <a:solidFill>
                <a:schemeClr val="bg1"/>
              </a:solidFill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400" kern="100" dirty="0">
                <a:solidFill>
                  <a:schemeClr val="bg1"/>
                </a:solidFill>
                <a:effectLst/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Código 404 (No Encontrado): El recurso que buscabas no se encontró en el servidor.</a:t>
            </a:r>
            <a:endParaRPr lang="en-US" sz="1400" kern="100" dirty="0">
              <a:solidFill>
                <a:schemeClr val="bg1"/>
              </a:solidFill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1400" kern="100" dirty="0">
                <a:solidFill>
                  <a:schemeClr val="bg1"/>
                </a:solidFill>
                <a:effectLst/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Código 500 (Error Interno del Servidor): Algo salió mal en el servidor. </a:t>
            </a:r>
            <a:endParaRPr lang="en-US" sz="1400" kern="100" dirty="0">
              <a:solidFill>
                <a:schemeClr val="bg1"/>
              </a:solidFill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sz="1400" kern="100" dirty="0">
                <a:solidFill>
                  <a:schemeClr val="bg1"/>
                </a:solidFill>
                <a:effectLst/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En definitiva, el código de respuesta es la manera que tiene un servidor de comunicarte el estado de tu solicitud.</a:t>
            </a:r>
            <a:endParaRPr lang="en-US" sz="1400" kern="100" dirty="0">
              <a:solidFill>
                <a:schemeClr val="bg1"/>
              </a:solidFill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6BFCDA0-4344-7C43-66FE-B01584249108}"/>
              </a:ext>
            </a:extLst>
          </p:cNvPr>
          <p:cNvSpPr txBox="1"/>
          <p:nvPr/>
        </p:nvSpPr>
        <p:spPr>
          <a:xfrm>
            <a:off x="6383655" y="4848642"/>
            <a:ext cx="276034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https://developer.mozilla.org/es/docs/Web/HTTP/Status</a:t>
            </a:r>
          </a:p>
        </p:txBody>
      </p:sp>
    </p:spTree>
    <p:extLst>
      <p:ext uri="{BB962C8B-B14F-4D97-AF65-F5344CB8AC3E}">
        <p14:creationId xmlns:p14="http://schemas.microsoft.com/office/powerpoint/2010/main" val="1777293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863A0-BB88-674C-6585-64A42797F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3507" y="-116505"/>
            <a:ext cx="7651200" cy="829680"/>
          </a:xfrm>
        </p:spPr>
        <p:txBody>
          <a:bodyPr/>
          <a:lstStyle/>
          <a:p>
            <a:r>
              <a:rPr lang="en-US" sz="2800" err="1"/>
              <a:t>Pirámide</a:t>
            </a:r>
            <a:r>
              <a:rPr lang="en-US" sz="2800" dirty="0"/>
              <a:t> de </a:t>
            </a:r>
            <a:r>
              <a:rPr lang="en-US" sz="2800" err="1"/>
              <a:t>automatización</a:t>
            </a:r>
            <a:r>
              <a:rPr lang="en-US" sz="2800" dirty="0"/>
              <a:t> del testing </a:t>
            </a:r>
            <a:r>
              <a:rPr lang="en-US" sz="2800" err="1"/>
              <a:t>funcional</a:t>
            </a:r>
            <a:endParaRPr lang="en-US" sz="28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AE5CB4-B73F-C5FA-DA40-05A21321B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9767" y="4764410"/>
            <a:ext cx="3101400" cy="1048800"/>
          </a:xfrm>
        </p:spPr>
        <p:txBody>
          <a:bodyPr/>
          <a:lstStyle/>
          <a:p>
            <a:r>
              <a:rPr lang="en-US" sz="1200" dirty="0">
                <a:hlinkClick r:id="rId2"/>
              </a:rPr>
              <a:t>Fuente (imagen de): Green</a:t>
            </a:r>
            <a:r>
              <a:rPr lang="en-US" sz="1200" dirty="0"/>
              <a:t>s QA</a:t>
            </a:r>
          </a:p>
        </p:txBody>
      </p:sp>
      <p:pic>
        <p:nvPicPr>
          <p:cNvPr id="5" name="Picture 4" descr="A diagram of a pyramid&#10;&#10;Description automatically generated">
            <a:extLst>
              <a:ext uri="{FF2B5EF4-FFF2-40B4-BE49-F238E27FC236}">
                <a16:creationId xmlns:a16="http://schemas.microsoft.com/office/drawing/2014/main" id="{00D26C0A-4FAA-AFA9-9550-73371A325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081" y="761199"/>
            <a:ext cx="7040878" cy="384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94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2"/>
          <p:cNvSpPr txBox="1">
            <a:spLocks noGrp="1"/>
          </p:cNvSpPr>
          <p:nvPr>
            <p:ph type="ctrTitle"/>
          </p:nvPr>
        </p:nvSpPr>
        <p:spPr>
          <a:xfrm>
            <a:off x="1756670" y="1742775"/>
            <a:ext cx="3178655" cy="8298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PLAYWRIGHT</a:t>
            </a:r>
          </a:p>
        </p:txBody>
      </p:sp>
      <p:sp>
        <p:nvSpPr>
          <p:cNvPr id="689" name="Google Shape;689;p32"/>
          <p:cNvSpPr txBox="1">
            <a:spLocks noGrp="1"/>
          </p:cNvSpPr>
          <p:nvPr>
            <p:ph type="subTitle" idx="1"/>
          </p:nvPr>
        </p:nvSpPr>
        <p:spPr>
          <a:xfrm>
            <a:off x="1791587" y="2410028"/>
            <a:ext cx="3952662" cy="10261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l"/>
            <a:r>
              <a:rPr lang="en" sz="1600" cap="all" dirty="0">
                <a:solidFill>
                  <a:schemeClr val="bg1"/>
                </a:solidFill>
              </a:rPr>
              <a:t>Herramientas de </a:t>
            </a:r>
            <a:r>
              <a:rPr lang="en" sz="1600" cap="all" dirty="0" err="1">
                <a:solidFill>
                  <a:schemeClr val="bg1"/>
                </a:solidFill>
              </a:rPr>
              <a:t>automatización</a:t>
            </a:r>
          </a:p>
          <a:p>
            <a:pPr marL="114300" indent="0" algn="l"/>
            <a:r>
              <a:rPr lang="en" sz="1600" cap="all" dirty="0">
                <a:solidFill>
                  <a:schemeClr val="bg1"/>
                </a:solidFill>
              </a:rPr>
              <a:t>Playwright vs. selenium</a:t>
            </a:r>
          </a:p>
          <a:p>
            <a:pPr algn="l"/>
            <a:r>
              <a:rPr lang="en" sz="1600" cap="all" dirty="0" err="1">
                <a:solidFill>
                  <a:schemeClr val="bg1"/>
                </a:solidFill>
              </a:rPr>
              <a:t>Ventajas</a:t>
            </a:r>
            <a:r>
              <a:rPr lang="en" sz="1600" cap="all" dirty="0">
                <a:solidFill>
                  <a:schemeClr val="bg1"/>
                </a:solidFill>
              </a:rPr>
              <a:t> y </a:t>
            </a:r>
            <a:r>
              <a:rPr lang="en" sz="1600" cap="all" dirty="0" err="1">
                <a:solidFill>
                  <a:schemeClr val="bg1"/>
                </a:solidFill>
              </a:rPr>
              <a:t>desventajas</a:t>
            </a:r>
          </a:p>
          <a:p>
            <a:pPr marL="0" indent="0"/>
            <a:endParaRPr lang="en" dirty="0"/>
          </a:p>
        </p:txBody>
      </p:sp>
      <p:sp>
        <p:nvSpPr>
          <p:cNvPr id="690" name="Google Shape;690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02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2" name="Google Shape;692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4" name="Google Shape;694;p32"/>
          <p:cNvCxnSpPr>
            <a:stCxn id="690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red and green masks&#10;&#10;Description automatically generated">
            <a:extLst>
              <a:ext uri="{FF2B5EF4-FFF2-40B4-BE49-F238E27FC236}">
                <a16:creationId xmlns:a16="http://schemas.microsoft.com/office/drawing/2014/main" id="{888D7D48-2A0A-DEB4-E09F-91944DEE5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640" y="-202623"/>
            <a:ext cx="2000993" cy="200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089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3196-7536-F914-D500-51206E728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1207" y="1239855"/>
            <a:ext cx="6195780" cy="753480"/>
          </a:xfrm>
        </p:spPr>
        <p:txBody>
          <a:bodyPr/>
          <a:lstStyle/>
          <a:p>
            <a:r>
              <a:rPr lang="en-US" sz="3200" dirty="0"/>
              <a:t>Herramientas de </a:t>
            </a:r>
            <a:r>
              <a:rPr lang="en-US" sz="3200" dirty="0" err="1"/>
              <a:t>automatización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69AF21-0898-B935-6B68-FB22F847A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7727" y="2135510"/>
            <a:ext cx="5692200" cy="1551720"/>
          </a:xfrm>
        </p:spPr>
        <p:txBody>
          <a:bodyPr/>
          <a:lstStyle/>
          <a:p>
            <a:r>
              <a:rPr lang="en-US" dirty="0"/>
              <a:t>Tanto Playwright </a:t>
            </a:r>
            <a:r>
              <a:rPr lang="en-US" dirty="0" err="1"/>
              <a:t>como</a:t>
            </a:r>
            <a:r>
              <a:rPr lang="en-US" dirty="0"/>
              <a:t> Selenium son frameworks de </a:t>
            </a:r>
            <a:r>
              <a:rPr lang="en-US" dirty="0" err="1"/>
              <a:t>automatización</a:t>
            </a:r>
            <a:r>
              <a:rPr lang="en-US" dirty="0"/>
              <a:t> de </a:t>
            </a:r>
            <a:r>
              <a:rPr lang="en-US" dirty="0" err="1"/>
              <a:t>pruebas</a:t>
            </a:r>
            <a:r>
              <a:rPr lang="en-US" dirty="0"/>
              <a:t>.</a:t>
            </a:r>
          </a:p>
          <a:p>
            <a:endParaRPr lang="en-US" dirty="0"/>
          </a:p>
          <a:p>
            <a:pPr>
              <a:buFont typeface="Wingdings"/>
              <a:buChar char="Ø"/>
            </a:pPr>
            <a:r>
              <a:rPr lang="en-US"/>
              <a:t>Herramientas</a:t>
            </a:r>
          </a:p>
          <a:p>
            <a:pPr>
              <a:buFont typeface="Wingdings"/>
              <a:buChar char="Ø"/>
            </a:pPr>
            <a:r>
              <a:rPr lang="en-US" err="1"/>
              <a:t>Librerías</a:t>
            </a:r>
            <a:endParaRPr lang="en-US" dirty="0" err="1"/>
          </a:p>
        </p:txBody>
      </p:sp>
      <p:pic>
        <p:nvPicPr>
          <p:cNvPr id="5" name="Picture 4" descr="A blue background with white gears&#10;&#10;Description automatically generated">
            <a:extLst>
              <a:ext uri="{FF2B5EF4-FFF2-40B4-BE49-F238E27FC236}">
                <a16:creationId xmlns:a16="http://schemas.microsoft.com/office/drawing/2014/main" id="{DDEAB6AC-CE5A-C663-1ABD-365DD31B7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883" y="1344930"/>
            <a:ext cx="523875" cy="53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A6DDEA-42E5-A0F6-D4F5-6E105A865E2A}"/>
              </a:ext>
            </a:extLst>
          </p:cNvPr>
          <p:cNvSpPr txBox="1"/>
          <p:nvPr/>
        </p:nvSpPr>
        <p:spPr>
          <a:xfrm>
            <a:off x="2834640" y="4632959"/>
            <a:ext cx="40614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000" dirty="0">
                <a:solidFill>
                  <a:schemeClr val="bg2">
                    <a:lumMod val="10000"/>
                    <a:lumOff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https://qalified.com/es/blog/introduccion-a-selenium-testing/</a:t>
            </a:r>
            <a:endParaRPr lang="en-US" sz="1000">
              <a:solidFill>
                <a:schemeClr val="bg2">
                  <a:lumMod val="10000"/>
                  <a:lumOff val="90000"/>
                </a:schemeClr>
              </a:solidFill>
            </a:endParaRPr>
          </a:p>
          <a:p>
            <a:r>
              <a:rPr lang="en-US" sz="1000" dirty="0">
                <a:solidFill>
                  <a:schemeClr val="bg2">
                    <a:lumMod val="10000"/>
                    <a:lumOff val="9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https://www.browserstack.com/guide/playwright-tutorial</a:t>
            </a:r>
          </a:p>
        </p:txBody>
      </p:sp>
      <p:pic>
        <p:nvPicPr>
          <p:cNvPr id="13" name="Picture 12" descr="A red and green masks&#10;&#10;Description automatically generated">
            <a:extLst>
              <a:ext uri="{FF2B5EF4-FFF2-40B4-BE49-F238E27FC236}">
                <a16:creationId xmlns:a16="http://schemas.microsoft.com/office/drawing/2014/main" id="{75DB531C-2566-4C12-A189-47E89DE2A4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9660" y="2471997"/>
            <a:ext cx="1917173" cy="1924595"/>
          </a:xfrm>
          <a:prstGeom prst="rect">
            <a:avLst/>
          </a:prstGeom>
        </p:spPr>
      </p:pic>
      <p:pic>
        <p:nvPicPr>
          <p:cNvPr id="15" name="Picture 14" descr="File:Selenium Logo.png - Wikimedia Commons">
            <a:extLst>
              <a:ext uri="{FF2B5EF4-FFF2-40B4-BE49-F238E27FC236}">
                <a16:creationId xmlns:a16="http://schemas.microsoft.com/office/drawing/2014/main" id="{1F9F0668-3C38-4C09-FBF5-5EBBBCB604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060" y="2914016"/>
            <a:ext cx="1165859" cy="122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370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44BBB15-C098-9489-DCFF-4D6D16C768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8347" y="439755"/>
            <a:ext cx="6195780" cy="753480"/>
          </a:xfrm>
        </p:spPr>
        <p:txBody>
          <a:bodyPr/>
          <a:lstStyle/>
          <a:p>
            <a:r>
              <a:rPr lang="en-US" sz="3200" dirty="0"/>
              <a:t>Playwright vs. Selenium</a:t>
            </a:r>
          </a:p>
        </p:txBody>
      </p:sp>
      <p:pic>
        <p:nvPicPr>
          <p:cNvPr id="2" name="Picture 1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672C67C-3E37-6828-F383-2CCD8E63E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100" y="1746864"/>
            <a:ext cx="5806440" cy="275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932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908D7-AAC8-28D9-E8D4-45A2F4C1F4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5067" y="1384635"/>
            <a:ext cx="5410920" cy="829680"/>
          </a:xfrm>
        </p:spPr>
        <p:txBody>
          <a:bodyPr/>
          <a:lstStyle/>
          <a:p>
            <a:r>
              <a:rPr lang="en-US" dirty="0"/>
              <a:t>Playwright: </a:t>
            </a:r>
            <a:r>
              <a:rPr lang="en-US" dirty="0" err="1"/>
              <a:t>ventajas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C82353-137A-A1BB-3A2B-7D38F81E1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1587" y="2417450"/>
            <a:ext cx="5486460" cy="2176560"/>
          </a:xfrm>
        </p:spPr>
        <p:txBody>
          <a:bodyPr/>
          <a:lstStyle/>
          <a:p>
            <a:pPr marL="400050" indent="-285750">
              <a:buFont typeface="Wingdings"/>
              <a:buChar char="q"/>
            </a:pPr>
            <a:r>
              <a:rPr lang="en-US" err="1"/>
              <a:t>Funcionalidad</a:t>
            </a:r>
            <a:r>
              <a:rPr lang="en-US" dirty="0"/>
              <a:t> de auto-wait</a:t>
            </a:r>
            <a:endParaRPr lang="en-US"/>
          </a:p>
          <a:p>
            <a:pPr marL="400050" indent="-285750">
              <a:buFont typeface="Wingdings"/>
              <a:buChar char="q"/>
            </a:pPr>
            <a:r>
              <a:rPr lang="en-US" err="1"/>
              <a:t>Velocidad</a:t>
            </a:r>
            <a:endParaRPr lang="en-US" dirty="0" err="1"/>
          </a:p>
          <a:p>
            <a:pPr marL="400050" indent="-285750">
              <a:buFont typeface="Wingdings"/>
              <a:buChar char="q"/>
            </a:pPr>
            <a:r>
              <a:rPr lang="en-US" dirty="0"/>
              <a:t>Recorder</a:t>
            </a:r>
          </a:p>
          <a:p>
            <a:pPr marL="400050" indent="-285750">
              <a:buFont typeface="Wingdings"/>
              <a:buChar char="q"/>
            </a:pPr>
            <a:r>
              <a:rPr lang="en-US" err="1"/>
              <a:t>Testeo</a:t>
            </a:r>
            <a:r>
              <a:rPr lang="en-US" dirty="0"/>
              <a:t> de APIs</a:t>
            </a:r>
          </a:p>
          <a:p>
            <a:pPr marL="400050" indent="-285750">
              <a:buFont typeface="Wingdings"/>
              <a:buChar char="q"/>
            </a:pPr>
            <a:r>
              <a:rPr lang="en-US"/>
              <a:t>UI – API testing.</a:t>
            </a:r>
          </a:p>
          <a:p>
            <a:pPr marL="400050" indent="-285750">
              <a:buFont typeface="Wingdings"/>
              <a:buChar char="q"/>
            </a:pPr>
            <a:r>
              <a:rPr lang="en-US" err="1"/>
              <a:t>Ejecuciones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paralelo</a:t>
            </a:r>
            <a:endParaRPr lang="en-US" dirty="0"/>
          </a:p>
          <a:p>
            <a:pPr>
              <a:buFont typeface="Arial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blue check mark on a blue background&#10;&#10;Description automatically generated">
            <a:extLst>
              <a:ext uri="{FF2B5EF4-FFF2-40B4-BE49-F238E27FC236}">
                <a16:creationId xmlns:a16="http://schemas.microsoft.com/office/drawing/2014/main" id="{AB53EF69-5071-393B-2212-2FB5A2420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2770" y="2796540"/>
            <a:ext cx="647700" cy="647700"/>
          </a:xfrm>
          <a:prstGeom prst="rect">
            <a:avLst/>
          </a:prstGeom>
        </p:spPr>
      </p:pic>
      <p:pic>
        <p:nvPicPr>
          <p:cNvPr id="6" name="Picture 5" descr="A person pointing at a graph&#10;&#10;Description automatically generated">
            <a:extLst>
              <a:ext uri="{FF2B5EF4-FFF2-40B4-BE49-F238E27FC236}">
                <a16:creationId xmlns:a16="http://schemas.microsoft.com/office/drawing/2014/main" id="{C1B855B8-DF33-F250-59DD-4556B0C6A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0245" y="2852738"/>
            <a:ext cx="544830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121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3E72C0-E805-BF1C-229D-240AEEC4E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6327" y="2486030"/>
            <a:ext cx="5326440" cy="1742220"/>
          </a:xfrm>
        </p:spPr>
        <p:txBody>
          <a:bodyPr/>
          <a:lstStyle/>
          <a:p>
            <a:pPr>
              <a:buFont typeface="Wingdings"/>
              <a:buChar char="q"/>
            </a:pPr>
            <a:r>
              <a:rPr lang="en-US" dirty="0"/>
              <a:t>Solo </a:t>
            </a:r>
            <a:r>
              <a:rPr lang="en-US" dirty="0" err="1"/>
              <a:t>soporta</a:t>
            </a:r>
            <a:r>
              <a:rPr lang="en-US" dirty="0"/>
              <a:t> </a:t>
            </a:r>
            <a:r>
              <a:rPr lang="en-US" dirty="0" err="1"/>
              <a:t>emuladores</a:t>
            </a:r>
          </a:p>
          <a:p>
            <a:pPr>
              <a:buFont typeface="Wingdings"/>
              <a:buChar char="q"/>
            </a:pPr>
            <a:r>
              <a:rPr lang="en-US" dirty="0"/>
              <a:t>No </a:t>
            </a:r>
            <a:r>
              <a:rPr lang="en-US" dirty="0" err="1"/>
              <a:t>funciona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navegadores</a:t>
            </a:r>
            <a:r>
              <a:rPr lang="en-US" dirty="0"/>
              <a:t> o </a:t>
            </a:r>
            <a:r>
              <a:rPr lang="en-US" dirty="0" err="1"/>
              <a:t>dispositivos</a:t>
            </a:r>
            <a:r>
              <a:rPr lang="en-US" dirty="0"/>
              <a:t> </a:t>
            </a:r>
            <a:r>
              <a:rPr lang="en-US" dirty="0" err="1"/>
              <a:t>desactualizados</a:t>
            </a:r>
          </a:p>
          <a:p>
            <a:pPr>
              <a:buFont typeface="Wingdings"/>
              <a:buChar char="q"/>
            </a:pPr>
            <a:r>
              <a:rPr lang="en-US" dirty="0" err="1"/>
              <a:t>Comunidad</a:t>
            </a:r>
            <a:r>
              <a:rPr lang="en-US" dirty="0"/>
              <a:t> </a:t>
            </a:r>
            <a:r>
              <a:rPr lang="en-US" dirty="0" err="1"/>
              <a:t>pequeña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ADE77FF-A684-F601-B5E7-7AA60B9DE4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9807" y="1056975"/>
            <a:ext cx="6051000" cy="829680"/>
          </a:xfrm>
        </p:spPr>
        <p:txBody>
          <a:bodyPr/>
          <a:lstStyle/>
          <a:p>
            <a:r>
              <a:rPr lang="en-US" dirty="0"/>
              <a:t>Playwright: </a:t>
            </a:r>
            <a:r>
              <a:rPr lang="en-US" dirty="0" err="1"/>
              <a:t>desventajas</a:t>
            </a:r>
          </a:p>
        </p:txBody>
      </p:sp>
      <p:pic>
        <p:nvPicPr>
          <p:cNvPr id="7" name="Picture 6" descr="A computer with a blue background&#10;&#10;Description automatically generated">
            <a:extLst>
              <a:ext uri="{FF2B5EF4-FFF2-40B4-BE49-F238E27FC236}">
                <a16:creationId xmlns:a16="http://schemas.microsoft.com/office/drawing/2014/main" id="{8857477E-39C4-86E4-6CB0-F0A56A4CC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418" y="2265997"/>
            <a:ext cx="542925" cy="504825"/>
          </a:xfrm>
          <a:prstGeom prst="rect">
            <a:avLst/>
          </a:prstGeom>
        </p:spPr>
      </p:pic>
      <p:pic>
        <p:nvPicPr>
          <p:cNvPr id="8" name="Picture 7" descr="A magnifying glass and a logo&#10;&#10;Description automatically generated">
            <a:extLst>
              <a:ext uri="{FF2B5EF4-FFF2-40B4-BE49-F238E27FC236}">
                <a16:creationId xmlns:a16="http://schemas.microsoft.com/office/drawing/2014/main" id="{60159BAB-0D13-8D12-DB8B-6FEB11EC4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038" y="3035618"/>
            <a:ext cx="619125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66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908D7-AAC8-28D9-E8D4-45A2F4C1F4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5067" y="1384635"/>
            <a:ext cx="5410920" cy="829680"/>
          </a:xfrm>
        </p:spPr>
        <p:txBody>
          <a:bodyPr/>
          <a:lstStyle/>
          <a:p>
            <a:r>
              <a:rPr lang="en-US" dirty="0"/>
              <a:t>Selenium: </a:t>
            </a:r>
            <a:r>
              <a:rPr lang="en-US" dirty="0" err="1"/>
              <a:t>ventajas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C82353-137A-A1BB-3A2B-7D38F81E1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4907" y="2569850"/>
            <a:ext cx="5486460" cy="2176560"/>
          </a:xfrm>
        </p:spPr>
        <p:txBody>
          <a:bodyPr/>
          <a:lstStyle/>
          <a:p>
            <a:pPr marL="400050" indent="-285750">
              <a:buFont typeface="Wingdings"/>
              <a:buChar char="q"/>
            </a:pPr>
            <a:r>
              <a:rPr lang="en-US" dirty="0"/>
              <a:t>Rango de </a:t>
            </a:r>
            <a:r>
              <a:rPr lang="en-US" dirty="0" err="1"/>
              <a:t>navegadores</a:t>
            </a:r>
          </a:p>
          <a:p>
            <a:pPr marL="400050" indent="-285750">
              <a:buFont typeface="Wingdings"/>
              <a:buChar char="q"/>
            </a:pPr>
            <a:r>
              <a:rPr lang="en-US" dirty="0" err="1"/>
              <a:t>Cantidad</a:t>
            </a:r>
            <a:r>
              <a:rPr lang="en-US" dirty="0"/>
              <a:t> de </a:t>
            </a:r>
            <a:r>
              <a:rPr lang="en-US" dirty="0" err="1"/>
              <a:t>lenguajes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</a:p>
          <a:p>
            <a:pPr marL="400050" indent="-285750">
              <a:buFont typeface="Wingdings"/>
              <a:buChar char="q"/>
            </a:pPr>
            <a:r>
              <a:rPr lang="en-US" dirty="0"/>
              <a:t>Gran </a:t>
            </a:r>
            <a:r>
              <a:rPr lang="en-US" dirty="0" err="1"/>
              <a:t>comunidad</a:t>
            </a:r>
          </a:p>
          <a:p>
            <a:pPr marL="114300" indent="0"/>
            <a:endParaRPr lang="en-US" dirty="0"/>
          </a:p>
          <a:p>
            <a:pPr>
              <a:buFont typeface="Arial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blue check mark on a blue background&#10;&#10;Description automatically generated">
            <a:extLst>
              <a:ext uri="{FF2B5EF4-FFF2-40B4-BE49-F238E27FC236}">
                <a16:creationId xmlns:a16="http://schemas.microsoft.com/office/drawing/2014/main" id="{AB53EF69-5071-393B-2212-2FB5A2420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2770" y="2796540"/>
            <a:ext cx="647700" cy="647700"/>
          </a:xfrm>
          <a:prstGeom prst="rect">
            <a:avLst/>
          </a:prstGeom>
        </p:spPr>
      </p:pic>
      <p:pic>
        <p:nvPicPr>
          <p:cNvPr id="4" name="Picture 3" descr="A blue background with a hand giving a thumbs up&#10;&#10;Description automatically generated">
            <a:extLst>
              <a:ext uri="{FF2B5EF4-FFF2-40B4-BE49-F238E27FC236}">
                <a16:creationId xmlns:a16="http://schemas.microsoft.com/office/drawing/2014/main" id="{4855268A-7B85-402F-E96E-55939350B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3525" y="2499360"/>
            <a:ext cx="51435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925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3E72C0-E805-BF1C-229D-240AEEC4E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2047" y="2280290"/>
            <a:ext cx="5326440" cy="1742220"/>
          </a:xfrm>
        </p:spPr>
        <p:txBody>
          <a:bodyPr/>
          <a:lstStyle/>
          <a:p>
            <a:pPr>
              <a:buFont typeface="Wingdings"/>
              <a:buChar char="q"/>
            </a:pPr>
            <a:r>
              <a:rPr lang="en-US" dirty="0"/>
              <a:t>No es </a:t>
            </a:r>
            <a:r>
              <a:rPr lang="en-US" err="1"/>
              <a:t>útil</a:t>
            </a:r>
            <a:r>
              <a:rPr lang="en-US" dirty="0"/>
              <a:t> para </a:t>
            </a:r>
            <a:r>
              <a:rPr lang="en-US" err="1"/>
              <a:t>testear</a:t>
            </a:r>
            <a:r>
              <a:rPr lang="en-US"/>
              <a:t> APIs</a:t>
            </a:r>
            <a:endParaRPr lang="en-US" dirty="0" err="1"/>
          </a:p>
          <a:p>
            <a:pPr>
              <a:buFont typeface="Wingdings"/>
              <a:buChar char="q"/>
            </a:pPr>
            <a:r>
              <a:rPr lang="en-US"/>
              <a:t>No </a:t>
            </a:r>
            <a:r>
              <a:rPr lang="en-US" err="1"/>
              <a:t>cuenta</a:t>
            </a:r>
            <a:r>
              <a:rPr lang="en-US"/>
              <a:t> con recorder</a:t>
            </a:r>
          </a:p>
          <a:p>
            <a:pPr>
              <a:buFont typeface="Wingdings"/>
              <a:buChar char="q"/>
            </a:pPr>
            <a:r>
              <a:rPr lang="en-US" dirty="0"/>
              <a:t>No </a:t>
            </a:r>
            <a:r>
              <a:rPr lang="en-US" err="1"/>
              <a:t>cuenta</a:t>
            </a:r>
            <a:r>
              <a:rPr lang="en-US" dirty="0"/>
              <a:t> con </a:t>
            </a:r>
            <a:r>
              <a:rPr lang="en-US" err="1"/>
              <a:t>reporte</a:t>
            </a:r>
            <a:r>
              <a:rPr lang="en-US" dirty="0"/>
              <a:t> de </a:t>
            </a:r>
            <a:r>
              <a:rPr lang="en-US" err="1"/>
              <a:t>ejecución</a:t>
            </a:r>
            <a:r>
              <a:rPr lang="en-US"/>
              <a:t> - debugging</a:t>
            </a:r>
            <a:endParaRPr lang="en-US" dirty="0"/>
          </a:p>
          <a:p>
            <a:pPr>
              <a:buFont typeface="Wingdings"/>
              <a:buChar char="q"/>
            </a:pPr>
            <a:r>
              <a:rPr lang="en-US" dirty="0" err="1"/>
              <a:t>Necesita</a:t>
            </a:r>
            <a:r>
              <a:rPr lang="en-US" dirty="0"/>
              <a:t> </a:t>
            </a:r>
            <a:r>
              <a:rPr lang="en-US" dirty="0" err="1"/>
              <a:t>herramientas</a:t>
            </a:r>
            <a:r>
              <a:rPr lang="en-US" dirty="0"/>
              <a:t> de </a:t>
            </a:r>
            <a:r>
              <a:rPr lang="en-US" dirty="0" err="1"/>
              <a:t>terceros</a:t>
            </a:r>
            <a:r>
              <a:rPr lang="en-US" dirty="0"/>
              <a:t> para </a:t>
            </a:r>
            <a:r>
              <a:rPr lang="en-US" dirty="0" err="1"/>
              <a:t>ejecuciones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paralelo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ADE77FF-A684-F601-B5E7-7AA60B9DE4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9807" y="1056975"/>
            <a:ext cx="6051000" cy="829680"/>
          </a:xfrm>
        </p:spPr>
        <p:txBody>
          <a:bodyPr/>
          <a:lstStyle/>
          <a:p>
            <a:r>
              <a:rPr lang="en-US" dirty="0"/>
              <a:t>Selenium: </a:t>
            </a:r>
            <a:r>
              <a:rPr lang="en-US" dirty="0" err="1"/>
              <a:t>desventajas</a:t>
            </a:r>
            <a:endParaRPr lang="en-US" dirty="0"/>
          </a:p>
        </p:txBody>
      </p:sp>
      <p:pic>
        <p:nvPicPr>
          <p:cNvPr id="7" name="Picture 6" descr="A computer with a blue background&#10;&#10;Description automatically generated">
            <a:extLst>
              <a:ext uri="{FF2B5EF4-FFF2-40B4-BE49-F238E27FC236}">
                <a16:creationId xmlns:a16="http://schemas.microsoft.com/office/drawing/2014/main" id="{8857477E-39C4-86E4-6CB0-F0A56A4CC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278" y="2319337"/>
            <a:ext cx="542925" cy="504825"/>
          </a:xfrm>
          <a:prstGeom prst="rect">
            <a:avLst/>
          </a:prstGeom>
        </p:spPr>
      </p:pic>
      <p:pic>
        <p:nvPicPr>
          <p:cNvPr id="8" name="Picture 7" descr="A magnifying glass and a logo&#10;&#10;Description automatically generated">
            <a:extLst>
              <a:ext uri="{FF2B5EF4-FFF2-40B4-BE49-F238E27FC236}">
                <a16:creationId xmlns:a16="http://schemas.microsoft.com/office/drawing/2014/main" id="{60159BAB-0D13-8D12-DB8B-6FEB11EC4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9438" y="2936558"/>
            <a:ext cx="619125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910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15C05E9-6983-034D-FFA1-53AF18155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7747" y="1853570"/>
            <a:ext cx="5654100" cy="2336580"/>
          </a:xfrm>
        </p:spPr>
        <p:txBody>
          <a:bodyPr/>
          <a:lstStyle/>
          <a:p>
            <a:r>
              <a:rPr lang="en-US"/>
              <a:t>Fuentes:</a:t>
            </a:r>
          </a:p>
          <a:p>
            <a:r>
              <a:rPr lang="en-US" sz="1100" dirty="0">
                <a:solidFill>
                  <a:srgbClr val="1155CC"/>
                </a:solidFill>
                <a:latin typeface="Arial"/>
                <a:cs typeface="Arial"/>
                <a:hlinkClick r:id="rId2"/>
              </a:rPr>
              <a:t>https://www.zenrows.com/blog/playwright-vs-selenium#playwright</a:t>
            </a:r>
            <a:endParaRPr lang="en-US"/>
          </a:p>
          <a:p>
            <a:r>
              <a:rPr lang="en-US" sz="1100" dirty="0">
                <a:solidFill>
                  <a:srgbClr val="1155CC"/>
                </a:solidFill>
                <a:latin typeface="Arial"/>
                <a:cs typeface="Arial"/>
                <a:hlinkClick r:id="rId3"/>
              </a:rPr>
              <a:t>https://playwright.dev/docs/actionability</a:t>
            </a:r>
            <a:endParaRPr lang="en-US"/>
          </a:p>
          <a:p>
            <a:r>
              <a:rPr lang="en-US" sz="1100" dirty="0">
                <a:solidFill>
                  <a:srgbClr val="1155CC"/>
                </a:solidFill>
                <a:latin typeface="Arial"/>
                <a:cs typeface="Arial"/>
                <a:hlinkClick r:id="rId4"/>
              </a:rPr>
              <a:t>https://www.browserstack.com/guide/playwright-vs-selenium</a:t>
            </a:r>
            <a:endParaRPr lang="en-US"/>
          </a:p>
          <a:p>
            <a:r>
              <a:rPr lang="en-US" sz="1100" dirty="0">
                <a:solidFill>
                  <a:srgbClr val="1155CC"/>
                </a:solidFill>
                <a:latin typeface="Arial"/>
                <a:cs typeface="Arial"/>
                <a:hlinkClick r:id="rId5"/>
              </a:rPr>
              <a:t>https://playwright.dev/docs/api-testing</a:t>
            </a:r>
            <a:endParaRPr lang="en-US"/>
          </a:p>
          <a:p>
            <a:r>
              <a:rPr lang="en-US" sz="1100" dirty="0">
                <a:solidFill>
                  <a:srgbClr val="1155CC"/>
                </a:solidFill>
                <a:latin typeface="Arial"/>
                <a:cs typeface="Arial"/>
                <a:hlinkClick r:id="rId6"/>
              </a:rPr>
              <a:t>https://testguild.com/can-use-selenium-api-testing/</a:t>
            </a:r>
            <a:endParaRPr lang="en-US"/>
          </a:p>
          <a:p>
            <a:r>
              <a:rPr lang="en-US" sz="1100" dirty="0">
                <a:solidFill>
                  <a:srgbClr val="000000"/>
                </a:solidFill>
                <a:latin typeface="Arial"/>
                <a:cs typeface="Arial"/>
                <a:hlinkClick r:id="rId7"/>
              </a:rPr>
              <a:t>https://playwright.dev/docs/codegen</a:t>
            </a:r>
            <a:endParaRPr lang="en-US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037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5"/>
          <p:cNvSpPr txBox="1">
            <a:spLocks noGrp="1"/>
          </p:cNvSpPr>
          <p:nvPr>
            <p:ph type="ctrTitle"/>
          </p:nvPr>
        </p:nvSpPr>
        <p:spPr>
          <a:xfrm>
            <a:off x="1472583" y="1945790"/>
            <a:ext cx="6020700" cy="930964"/>
          </a:xfrm>
          <a:prstGeom prst="rect">
            <a:avLst/>
          </a:prstGeom>
        </p:spPr>
        <p:txBody>
          <a:bodyPr spcFirstLastPara="1" wrap="square" lIns="91425" tIns="91425" rIns="91425" bIns="91425" numCol="1" anchor="b" anchorCtr="0">
            <a:noAutofit/>
          </a:bodyPr>
          <a:lstStyle/>
          <a:p>
            <a:r>
              <a:rPr lang="es-ES" dirty="0"/>
              <a:t>Testing automatizado</a:t>
            </a:r>
            <a:endParaRPr lang="en-US" dirty="0"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" name="Google Shape;455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6" name="Google Shape;456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9" name="Google Shape;459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48903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03644-8A3D-FC58-FEC8-96F9DCADC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047" y="66375"/>
            <a:ext cx="5479500" cy="837300"/>
          </a:xfrm>
        </p:spPr>
        <p:txBody>
          <a:bodyPr/>
          <a:lstStyle/>
          <a:p>
            <a:r>
              <a:rPr lang="en-US" dirty="0" err="1"/>
              <a:t>Prueba</a:t>
            </a:r>
            <a:r>
              <a:rPr lang="en-US" dirty="0"/>
              <a:t> de </a:t>
            </a:r>
            <a:r>
              <a:rPr lang="en-US" dirty="0" err="1"/>
              <a:t>concepto</a:t>
            </a:r>
          </a:p>
        </p:txBody>
      </p:sp>
      <p:sp>
        <p:nvSpPr>
          <p:cNvPr id="5" name="Rectángulo 6">
            <a:extLst>
              <a:ext uri="{FF2B5EF4-FFF2-40B4-BE49-F238E27FC236}">
                <a16:creationId xmlns:a16="http://schemas.microsoft.com/office/drawing/2014/main" id="{777160E6-49F5-250C-B948-73CDF397BBC7}"/>
              </a:ext>
            </a:extLst>
          </p:cNvPr>
          <p:cNvSpPr/>
          <p:nvPr/>
        </p:nvSpPr>
        <p:spPr>
          <a:xfrm>
            <a:off x="0" y="4229100"/>
            <a:ext cx="9144000" cy="914400"/>
          </a:xfrm>
          <a:prstGeom prst="rect">
            <a:avLst/>
          </a:prstGeom>
          <a:solidFill>
            <a:srgbClr val="00C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n-US" sz="1800" b="1" i="1" dirty="0">
                <a:latin typeface="Aptos" panose="020B0004020202020204" pitchFamily="34" charset="0"/>
              </a:rPr>
              <a:t>POC (Proof of concept): </a:t>
            </a:r>
            <a:r>
              <a:rPr lang="en-US" sz="1800" dirty="0">
                <a:latin typeface="Aptos" panose="020B0004020202020204" pitchFamily="34" charset="0"/>
              </a:rPr>
              <a:t>Un </a:t>
            </a:r>
            <a:r>
              <a:rPr lang="en-US" sz="1800" dirty="0" err="1">
                <a:latin typeface="Aptos" panose="020B0004020202020204" pitchFamily="34" charset="0"/>
              </a:rPr>
              <a:t>ejemplo</a:t>
            </a:r>
            <a:r>
              <a:rPr lang="en-US" sz="1800" dirty="0">
                <a:latin typeface="Aptos" panose="020B0004020202020204" pitchFamily="34" charset="0"/>
              </a:rPr>
              <a:t> </a:t>
            </a:r>
            <a:r>
              <a:rPr lang="en-US" sz="1800" dirty="0" err="1">
                <a:latin typeface="Aptos" panose="020B0004020202020204" pitchFamily="34" charset="0"/>
              </a:rPr>
              <a:t>aplicado</a:t>
            </a:r>
            <a:r>
              <a:rPr lang="en-US" sz="1800" dirty="0">
                <a:latin typeface="Aptos" panose="020B0004020202020204" pitchFamily="34" charset="0"/>
              </a:rPr>
              <a:t> que </a:t>
            </a:r>
            <a:r>
              <a:rPr lang="en-US" sz="1800" dirty="0" err="1">
                <a:latin typeface="Aptos" panose="020B0004020202020204" pitchFamily="34" charset="0"/>
              </a:rPr>
              <a:t>demuestra</a:t>
            </a:r>
            <a:r>
              <a:rPr lang="en-US" sz="1800" dirty="0">
                <a:latin typeface="Aptos" panose="020B0004020202020204" pitchFamily="34" charset="0"/>
              </a:rPr>
              <a:t> </a:t>
            </a:r>
            <a:r>
              <a:rPr lang="en-US" sz="1800" dirty="0" err="1">
                <a:latin typeface="Aptos" panose="020B0004020202020204" pitchFamily="34" charset="0"/>
              </a:rPr>
              <a:t>los</a:t>
            </a:r>
            <a:r>
              <a:rPr lang="en-US" sz="1800" dirty="0">
                <a:latin typeface="Aptos" panose="020B0004020202020204" pitchFamily="34" charset="0"/>
              </a:rPr>
              <a:t> </a:t>
            </a:r>
            <a:r>
              <a:rPr lang="en-US" sz="1800" dirty="0" err="1">
                <a:latin typeface="Aptos" panose="020B0004020202020204" pitchFamily="34" charset="0"/>
              </a:rPr>
              <a:t>usos</a:t>
            </a:r>
            <a:r>
              <a:rPr lang="en-US" sz="1800" dirty="0">
                <a:latin typeface="Aptos" panose="020B0004020202020204" pitchFamily="34" charset="0"/>
              </a:rPr>
              <a:t> de un framework de </a:t>
            </a:r>
            <a:r>
              <a:rPr lang="en-US" sz="1800" dirty="0" err="1">
                <a:latin typeface="Aptos" panose="020B0004020202020204" pitchFamily="34" charset="0"/>
              </a:rPr>
              <a:t>automatización</a:t>
            </a:r>
            <a:r>
              <a:rPr lang="en-US" sz="1800" dirty="0">
                <a:latin typeface="Aptos" panose="020B0004020202020204" pitchFamily="34" charset="0"/>
              </a:rPr>
              <a:t> de </a:t>
            </a:r>
            <a:r>
              <a:rPr lang="en-US" sz="1800" dirty="0" err="1">
                <a:latin typeface="Aptos" panose="020B0004020202020204" pitchFamily="34" charset="0"/>
              </a:rPr>
              <a:t>pruebas</a:t>
            </a:r>
            <a:r>
              <a:rPr lang="en-US" sz="1800" dirty="0">
                <a:latin typeface="Aptos" panose="020B0004020202020204" pitchFamily="34" charset="0"/>
              </a:rPr>
              <a:t> (</a:t>
            </a:r>
            <a:r>
              <a:rPr lang="en-US" sz="1800" dirty="0" err="1">
                <a:latin typeface="Aptos" panose="020B0004020202020204" pitchFamily="34" charset="0"/>
              </a:rPr>
              <a:t>potencial</a:t>
            </a:r>
            <a:r>
              <a:rPr lang="en-US" sz="1800" dirty="0">
                <a:latin typeface="Aptos" panose="020B0004020202020204" pitchFamily="34" charset="0"/>
              </a:rPr>
              <a:t> demo para </a:t>
            </a:r>
            <a:r>
              <a:rPr lang="en-US" sz="1800" dirty="0" err="1">
                <a:latin typeface="Aptos" panose="020B0004020202020204" pitchFamily="34" charset="0"/>
              </a:rPr>
              <a:t>interesados</a:t>
            </a:r>
            <a:r>
              <a:rPr lang="en-US" sz="1800" dirty="0">
                <a:latin typeface="Aptos" panose="020B0004020202020204" pitchFamily="34" charset="0"/>
              </a:rPr>
              <a:t> o </a:t>
            </a:r>
            <a:r>
              <a:rPr lang="en-US" sz="1800" dirty="0" err="1">
                <a:latin typeface="Aptos" panose="020B0004020202020204" pitchFamily="34" charset="0"/>
              </a:rPr>
              <a:t>el</a:t>
            </a:r>
            <a:r>
              <a:rPr lang="en-US" sz="1800" dirty="0">
                <a:latin typeface="Aptos" panose="020B0004020202020204" pitchFamily="34" charset="0"/>
              </a:rPr>
              <a:t> </a:t>
            </a:r>
            <a:r>
              <a:rPr lang="en-US" sz="1800" dirty="0" err="1">
                <a:latin typeface="Aptos" panose="020B0004020202020204" pitchFamily="34" charset="0"/>
              </a:rPr>
              <a:t>cliente</a:t>
            </a:r>
            <a:r>
              <a:rPr lang="en-US" sz="1800" dirty="0">
                <a:latin typeface="Aptos" panose="020B0004020202020204" pitchFamily="34" charset="0"/>
              </a:rPr>
              <a:t>) </a:t>
            </a:r>
          </a:p>
        </p:txBody>
      </p:sp>
      <p:pic>
        <p:nvPicPr>
          <p:cNvPr id="6" name="Picture 5" descr="A green background with white text&#10;&#10;Description automatically generated">
            <a:extLst>
              <a:ext uri="{FF2B5EF4-FFF2-40B4-BE49-F238E27FC236}">
                <a16:creationId xmlns:a16="http://schemas.microsoft.com/office/drawing/2014/main" id="{9017DBD0-A0E1-6865-4D46-3D7EA580E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820" y="1017299"/>
            <a:ext cx="3093719" cy="26440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32FE6D-8EBA-345B-4D9F-94DFCFF1882B}"/>
              </a:ext>
            </a:extLst>
          </p:cNvPr>
          <p:cNvSpPr txBox="1"/>
          <p:nvPr/>
        </p:nvSpPr>
        <p:spPr>
          <a:xfrm>
            <a:off x="6670064" y="3816081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Fuente (cuadro </a:t>
            </a:r>
            <a:r>
              <a:rPr lang="en-US" dirty="0">
                <a:solidFill>
                  <a:schemeClr val="bg1"/>
                </a:solidFill>
              </a:rPr>
              <a:t>de):QAlified</a:t>
            </a:r>
          </a:p>
        </p:txBody>
      </p:sp>
      <p:pic>
        <p:nvPicPr>
          <p:cNvPr id="8" name="Picture 7" descr="A drawing of a car and a scooter&#10;&#10;Description automatically generated">
            <a:extLst>
              <a:ext uri="{FF2B5EF4-FFF2-40B4-BE49-F238E27FC236}">
                <a16:creationId xmlns:a16="http://schemas.microsoft.com/office/drawing/2014/main" id="{4583881C-F581-E86F-2689-E83B16A97B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" y="763160"/>
            <a:ext cx="4411979" cy="330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543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2"/>
          <p:cNvSpPr txBox="1">
            <a:spLocks noGrp="1"/>
          </p:cNvSpPr>
          <p:nvPr>
            <p:ph type="ctrTitle"/>
          </p:nvPr>
        </p:nvSpPr>
        <p:spPr>
          <a:xfrm>
            <a:off x="1370723" y="1742775"/>
            <a:ext cx="4054459" cy="8298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DEMOSTRACIÓN</a:t>
            </a:r>
          </a:p>
        </p:txBody>
      </p:sp>
      <p:sp>
        <p:nvSpPr>
          <p:cNvPr id="689" name="Google Shape;689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" sz="1500" cap="all">
                <a:solidFill>
                  <a:schemeClr val="bg1"/>
                </a:solidFill>
              </a:rPr>
              <a:t>API TESTING</a:t>
            </a:r>
            <a:endParaRPr lang="en-US">
              <a:solidFill>
                <a:schemeClr val="bg1"/>
              </a:solidFill>
            </a:endParaRPr>
          </a:p>
          <a:p>
            <a:pPr algn="l"/>
            <a:r>
              <a:rPr lang="en" sz="1500" cap="all" dirty="0">
                <a:solidFill>
                  <a:schemeClr val="bg1"/>
                </a:solidFill>
              </a:rPr>
              <a:t>UI TESTS</a:t>
            </a:r>
            <a:endParaRPr lang="en" dirty="0">
              <a:solidFill>
                <a:schemeClr val="bg1"/>
              </a:solidFill>
            </a:endParaRPr>
          </a:p>
          <a:p>
            <a:pPr algn="l"/>
            <a:r>
              <a:rPr lang="en" sz="1500" dirty="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" sz="1500" cap="all" dirty="0">
                <a:solidFill>
                  <a:schemeClr val="bg1"/>
                </a:solidFill>
              </a:rPr>
              <a:t>CON RECORDER</a:t>
            </a:r>
            <a:endParaRPr lang="en" dirty="0">
              <a:solidFill>
                <a:schemeClr val="bg1"/>
              </a:solidFill>
            </a:endParaRPr>
          </a:p>
          <a:p>
            <a:pPr algn="l"/>
            <a:r>
              <a:rPr lang="en" sz="1500" dirty="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" sz="1500" cap="all" dirty="0">
                <a:solidFill>
                  <a:schemeClr val="bg1"/>
                </a:solidFill>
              </a:rPr>
              <a:t>METÓDICO</a:t>
            </a:r>
            <a:endParaRPr lang="en" dirty="0">
              <a:solidFill>
                <a:schemeClr val="bg1"/>
              </a:solidFill>
            </a:endParaRPr>
          </a:p>
          <a:p>
            <a:pPr algn="l"/>
            <a:r>
              <a:rPr lang="en" sz="1500" dirty="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" sz="1500" cap="all" dirty="0">
                <a:solidFill>
                  <a:schemeClr val="bg1"/>
                </a:solidFill>
              </a:rPr>
              <a:t>CON PATRÓN DE </a:t>
            </a:r>
            <a:r>
              <a:rPr lang="en" sz="1500" cap="all" err="1">
                <a:solidFill>
                  <a:schemeClr val="bg1"/>
                </a:solidFill>
              </a:rPr>
              <a:t>DISEñO</a:t>
            </a:r>
            <a:endParaRPr lang="en" err="1">
              <a:solidFill>
                <a:schemeClr val="bg1"/>
              </a:solidFill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690" name="Google Shape;690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03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2" name="Google Shape;692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4" name="Google Shape;694;p32"/>
          <p:cNvCxnSpPr>
            <a:stCxn id="690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cartoon of a robot&#10;&#10;Description automatically generated">
            <a:extLst>
              <a:ext uri="{FF2B5EF4-FFF2-40B4-BE49-F238E27FC236}">
                <a16:creationId xmlns:a16="http://schemas.microsoft.com/office/drawing/2014/main" id="{E5C66D37-8CAB-3FF4-5B97-6984C3319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082" y="111174"/>
            <a:ext cx="1577933" cy="155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5673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348-4B49-26DF-6A7C-A11D9B88E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493" y="988395"/>
            <a:ext cx="4709880" cy="829680"/>
          </a:xfrm>
        </p:spPr>
        <p:txBody>
          <a:bodyPr/>
          <a:lstStyle/>
          <a:p>
            <a:r>
              <a:rPr lang="en-US" dirty="0"/>
              <a:t>Playwright: test 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CBAEA5-148B-3AD9-9AB1-BCA758931F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0947" y="2661290"/>
            <a:ext cx="3878640" cy="2176560"/>
          </a:xfrm>
        </p:spPr>
        <p:txBody>
          <a:bodyPr/>
          <a:lstStyle/>
          <a:p>
            <a:pPr>
              <a:buFont typeface="Wingdings"/>
              <a:buChar char="q"/>
            </a:pPr>
            <a:r>
              <a:rPr lang="en-US" err="1"/>
              <a:t>Prioriza</a:t>
            </a:r>
            <a:r>
              <a:rPr lang="en-US" dirty="0"/>
              <a:t> </a:t>
            </a:r>
            <a:r>
              <a:rPr lang="en-US" err="1"/>
              <a:t>localizadores</a:t>
            </a:r>
            <a:r>
              <a:rPr lang="en-US" dirty="0"/>
              <a:t> de: </a:t>
            </a:r>
            <a:r>
              <a:rPr lang="en-US" err="1"/>
              <a:t>rol</a:t>
            </a:r>
            <a:r>
              <a:rPr lang="en-US" dirty="0"/>
              <a:t>, </a:t>
            </a:r>
            <a:r>
              <a:rPr lang="en-US" err="1"/>
              <a:t>texto</a:t>
            </a:r>
            <a:r>
              <a:rPr lang="en-US" dirty="0"/>
              <a:t>, test ID</a:t>
            </a:r>
            <a:endParaRPr lang="en-US"/>
          </a:p>
          <a:p>
            <a:pPr>
              <a:buFont typeface="Wingdings"/>
              <a:buChar char="q"/>
            </a:pPr>
            <a:r>
              <a:rPr lang="en-US" dirty="0"/>
              <a:t>Se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utilizar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VS code</a:t>
            </a:r>
          </a:p>
          <a:p>
            <a:pPr>
              <a:buFont typeface="Wingdings"/>
              <a:buChar char="q"/>
            </a:pPr>
            <a:r>
              <a:rPr lang="en-US" dirty="0" err="1"/>
              <a:t>También</a:t>
            </a:r>
            <a:r>
              <a:rPr lang="en-US" dirty="0"/>
              <a:t> </a:t>
            </a:r>
            <a:r>
              <a:rPr lang="en-US" dirty="0" err="1"/>
              <a:t>existe</a:t>
            </a:r>
            <a:r>
              <a:rPr lang="en-US" dirty="0"/>
              <a:t> la </a:t>
            </a:r>
            <a:r>
              <a:rPr lang="en-US" dirty="0" err="1"/>
              <a:t>opción</a:t>
            </a:r>
            <a:r>
              <a:rPr lang="en-US" dirty="0"/>
              <a:t> de </a:t>
            </a:r>
            <a:r>
              <a:rPr lang="en-US" dirty="0" err="1"/>
              <a:t>utilizar</a:t>
            </a:r>
            <a:r>
              <a:rPr lang="en-US" dirty="0"/>
              <a:t> </a:t>
            </a:r>
            <a:r>
              <a:rPr lang="en-US" dirty="0" err="1"/>
              <a:t>el</a:t>
            </a:r>
            <a:r>
              <a:rPr lang="en-US" dirty="0"/>
              <a:t> inspector de Playwright - </a:t>
            </a:r>
            <a:r>
              <a:rPr lang="en-US" dirty="0" err="1"/>
              <a:t>codegen</a:t>
            </a:r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442BD57-DABB-F986-4DA1-B97E9EC3B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" y="2082701"/>
            <a:ext cx="3909060" cy="2677359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8293D5E-9FF0-1517-64C9-EA88AB748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718004"/>
            <a:ext cx="3718560" cy="17034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57A9FFB-AC29-D2A7-F1B8-C9197E7AEE92}"/>
              </a:ext>
            </a:extLst>
          </p:cNvPr>
          <p:cNvSpPr txBox="1"/>
          <p:nvPr/>
        </p:nvSpPr>
        <p:spPr>
          <a:xfrm>
            <a:off x="6621780" y="4762499"/>
            <a:ext cx="245364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000" dirty="0">
                <a:solidFill>
                  <a:schemeClr val="bg2">
                    <a:lumMod val="10000"/>
                    <a:lumOff val="90000"/>
                  </a:schemeClr>
                </a:solidFill>
              </a:rPr>
              <a:t>https://playwright.dev/docs/codegen</a:t>
            </a:r>
            <a:endParaRPr lang="en-US" dirty="0">
              <a:solidFill>
                <a:schemeClr val="bg2">
                  <a:lumMod val="10000"/>
                  <a:lumOff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5451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8"/>
          <p:cNvSpPr txBox="1">
            <a:spLocks noGrp="1"/>
          </p:cNvSpPr>
          <p:nvPr>
            <p:ph type="ctrTitle"/>
          </p:nvPr>
        </p:nvSpPr>
        <p:spPr>
          <a:xfrm>
            <a:off x="663357" y="144480"/>
            <a:ext cx="4052162" cy="570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PAGE OBJECT MODEL</a:t>
            </a:r>
          </a:p>
        </p:txBody>
      </p:sp>
      <p:grpSp>
        <p:nvGrpSpPr>
          <p:cNvPr id="509" name="Google Shape;509;p28"/>
          <p:cNvGrpSpPr/>
          <p:nvPr/>
        </p:nvGrpSpPr>
        <p:grpSpPr>
          <a:xfrm>
            <a:off x="5725309" y="69144"/>
            <a:ext cx="3356144" cy="2244763"/>
            <a:chOff x="2501950" y="1507050"/>
            <a:chExt cx="2392350" cy="2696525"/>
          </a:xfrm>
        </p:grpSpPr>
        <p:sp>
          <p:nvSpPr>
            <p:cNvPr id="510" name="Google Shape;510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635E843-FAFC-4DCE-D486-B79FD82E6DD3}"/>
              </a:ext>
            </a:extLst>
          </p:cNvPr>
          <p:cNvSpPr txBox="1"/>
          <p:nvPr/>
        </p:nvSpPr>
        <p:spPr>
          <a:xfrm>
            <a:off x="154008" y="658709"/>
            <a:ext cx="519990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1. </a:t>
            </a:r>
            <a:r>
              <a:rPr lang="en-US" sz="18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Definir</a:t>
            </a:r>
            <a:r>
              <a:rPr lang="en-US" sz="18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un Directorio para las </a:t>
            </a:r>
            <a:r>
              <a:rPr lang="en-US" sz="18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páginas</a:t>
            </a:r>
            <a:endParaRPr lang="en-US" sz="1800" err="1">
              <a:solidFill>
                <a:schemeClr val="bg1"/>
              </a:solidFill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9A42F2F3-0610-68F6-654C-4EAC18167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24" y="1031389"/>
            <a:ext cx="3433453" cy="1677948"/>
          </a:xfrm>
          <a:prstGeom prst="rect">
            <a:avLst/>
          </a:prstGeom>
        </p:spPr>
      </p:pic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F62562C-A922-5A98-75C0-6257D7C82C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8955" y="2373479"/>
            <a:ext cx="5367744" cy="18717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C6FA3E-BDE2-B201-5DE1-9322D0E39299}"/>
              </a:ext>
            </a:extLst>
          </p:cNvPr>
          <p:cNvSpPr txBox="1"/>
          <p:nvPr/>
        </p:nvSpPr>
        <p:spPr>
          <a:xfrm>
            <a:off x="6206341" y="131371"/>
            <a:ext cx="2743200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Patrón</a:t>
            </a:r>
            <a:r>
              <a:rPr lang="en-US" sz="16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de </a:t>
            </a:r>
            <a:r>
              <a:rPr lang="en-US" sz="16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diseño</a:t>
            </a:r>
            <a:endParaRPr lang="en-US" sz="1600" kern="1200">
              <a:solidFill>
                <a:schemeClr val="bg1"/>
              </a:solidFill>
              <a:latin typeface="Century Gothic"/>
              <a:ea typeface="+mn-ea"/>
              <a:cs typeface="+mn-cs"/>
            </a:endParaRPr>
          </a:p>
          <a:p>
            <a:r>
              <a:rPr lang="en-US" sz="16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Uno de </a:t>
            </a:r>
            <a:r>
              <a:rPr lang="en-US" sz="16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los</a:t>
            </a:r>
            <a:r>
              <a:rPr lang="en-US" sz="16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</a:t>
            </a:r>
            <a:r>
              <a:rPr lang="en-US" sz="16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más</a:t>
            </a:r>
            <a:r>
              <a:rPr lang="en-US" sz="16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</a:t>
            </a:r>
            <a:r>
              <a:rPr lang="en-US" sz="16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usados</a:t>
            </a:r>
            <a:r>
              <a:rPr lang="en-US" sz="16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</a:t>
            </a:r>
            <a:r>
              <a:rPr lang="en-US" sz="16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en</a:t>
            </a:r>
            <a:r>
              <a:rPr lang="en-US" sz="16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automation</a:t>
            </a:r>
          </a:p>
          <a:p>
            <a:r>
              <a:rPr lang="en-US" sz="16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Mejora</a:t>
            </a:r>
            <a:r>
              <a:rPr lang="en-US" sz="16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la </a:t>
            </a:r>
            <a:r>
              <a:rPr lang="en-US" sz="16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legibilidad</a:t>
            </a:r>
            <a:r>
              <a:rPr lang="en-US" sz="16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del </a:t>
            </a:r>
            <a:r>
              <a:rPr lang="en-US" sz="16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código</a:t>
            </a:r>
            <a:endParaRPr lang="en-US" sz="1600" kern="1200">
              <a:solidFill>
                <a:schemeClr val="bg1"/>
              </a:solidFill>
              <a:latin typeface="Century Gothic"/>
              <a:ea typeface="+mn-ea"/>
              <a:cs typeface="+mn-cs"/>
            </a:endParaRPr>
          </a:p>
          <a:p>
            <a:r>
              <a:rPr lang="en-US" sz="16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Basado</a:t>
            </a:r>
            <a:r>
              <a:rPr lang="en-US" sz="16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</a:t>
            </a:r>
            <a:r>
              <a:rPr lang="en-US" sz="16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en</a:t>
            </a:r>
            <a:r>
              <a:rPr lang="en-US" sz="1600" kern="120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OOP</a:t>
            </a:r>
          </a:p>
          <a:p>
            <a:r>
              <a:rPr lang="en-US" sz="1200" kern="120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(</a:t>
            </a:r>
            <a:r>
              <a:rPr lang="en-US" sz="12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orientado</a:t>
            </a:r>
            <a:r>
              <a:rPr lang="en-US" sz="12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a </a:t>
            </a:r>
            <a:r>
              <a:rPr lang="en-US" sz="12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objetos</a:t>
            </a:r>
            <a:r>
              <a:rPr lang="en-US" sz="12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)</a:t>
            </a:r>
            <a:endParaRPr lang="en-US">
              <a:solidFill>
                <a:schemeClr val="bg1"/>
              </a:solidFill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(</a:t>
            </a:r>
            <a:r>
              <a:rPr lang="en-US" sz="12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aplica</a:t>
            </a:r>
            <a:r>
              <a:rPr lang="en-US" sz="12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</a:t>
            </a:r>
            <a:r>
              <a:rPr lang="en-US" sz="12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el</a:t>
            </a:r>
            <a:r>
              <a:rPr lang="en-US" sz="12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primero de </a:t>
            </a:r>
            <a:r>
              <a:rPr lang="en-US" sz="12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los</a:t>
            </a:r>
            <a:r>
              <a:rPr lang="en-US" sz="12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</a:t>
            </a:r>
            <a:r>
              <a:rPr lang="en-US" sz="12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principios</a:t>
            </a:r>
            <a:r>
              <a:rPr lang="en-US" sz="12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SOLID)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9F5CA1-6264-5C4D-0216-03E2FE6F25BC}"/>
              </a:ext>
            </a:extLst>
          </p:cNvPr>
          <p:cNvSpPr txBox="1"/>
          <p:nvPr/>
        </p:nvSpPr>
        <p:spPr>
          <a:xfrm>
            <a:off x="213385" y="2788845"/>
            <a:ext cx="355962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2. </a:t>
            </a:r>
            <a:r>
              <a:rPr lang="en-US" sz="18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Definir</a:t>
            </a:r>
            <a:r>
              <a:rPr lang="en-US" sz="18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 </a:t>
            </a:r>
            <a:r>
              <a:rPr lang="en-US" sz="18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propiedades</a:t>
            </a:r>
            <a:r>
              <a:rPr lang="en-US" sz="18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y </a:t>
            </a:r>
            <a:r>
              <a:rPr lang="en-US" sz="18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métodos</a:t>
            </a:r>
            <a:r>
              <a:rPr lang="en-US" sz="18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de </a:t>
            </a:r>
            <a:r>
              <a:rPr lang="en-US" sz="18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cada</a:t>
            </a:r>
            <a:r>
              <a:rPr lang="en-US" sz="18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</a:t>
            </a:r>
            <a:r>
              <a:rPr lang="en-US" sz="18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clase</a:t>
            </a:r>
            <a:endParaRPr lang="en-US" sz="1800" kern="1200" err="1">
              <a:solidFill>
                <a:schemeClr val="bg1"/>
              </a:solidFill>
              <a:latin typeface="Century Gothic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20E683-BB83-75B9-9CF9-6B7112DF9F17}"/>
              </a:ext>
            </a:extLst>
          </p:cNvPr>
          <p:cNvSpPr txBox="1"/>
          <p:nvPr/>
        </p:nvSpPr>
        <p:spPr>
          <a:xfrm>
            <a:off x="213385" y="3872468"/>
            <a:ext cx="397526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3. En </a:t>
            </a:r>
            <a:r>
              <a:rPr lang="en-US" sz="18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el</a:t>
            </a:r>
            <a:r>
              <a:rPr lang="en-US" sz="18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</a:t>
            </a:r>
            <a:r>
              <a:rPr lang="en-US" sz="1800" kern="1200" err="1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archivo</a:t>
            </a:r>
            <a:r>
              <a:rPr lang="en-US" sz="1800" kern="1200" dirty="0">
                <a:solidFill>
                  <a:schemeClr val="bg1"/>
                </a:solidFill>
                <a:latin typeface="Century Gothic"/>
                <a:ea typeface="+mn-ea"/>
                <a:cs typeface="+mn-cs"/>
              </a:rPr>
              <a:t> del test:</a:t>
            </a:r>
            <a:endParaRPr lang="en-US" sz="1800" kern="1200" dirty="0">
              <a:solidFill>
                <a:schemeClr val="bg1"/>
              </a:solidFill>
              <a:latin typeface="Century Gothic"/>
            </a:endParaRPr>
          </a:p>
        </p:txBody>
      </p:sp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BE5CFCE5-E6CA-B0FF-F58D-D7ADC5362E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348" y="4291168"/>
            <a:ext cx="6721433" cy="724951"/>
          </a:xfrm>
          <a:prstGeom prst="rect">
            <a:avLst/>
          </a:prstGeom>
        </p:spPr>
      </p:pic>
      <p:pic>
        <p:nvPicPr>
          <p:cNvPr id="12" name="Picture 11" descr="A blue and yellow file&#10;&#10;Description automatically generated">
            <a:extLst>
              <a:ext uri="{FF2B5EF4-FFF2-40B4-BE49-F238E27FC236}">
                <a16:creationId xmlns:a16="http://schemas.microsoft.com/office/drawing/2014/main" id="{415CEB05-1626-51A0-D044-451811229E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59159" y="9957"/>
            <a:ext cx="645968" cy="64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408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2"/>
          <p:cNvSpPr txBox="1">
            <a:spLocks noGrp="1"/>
          </p:cNvSpPr>
          <p:nvPr>
            <p:ph type="ctrTitle"/>
          </p:nvPr>
        </p:nvSpPr>
        <p:spPr>
          <a:xfrm>
            <a:off x="1444943" y="1787307"/>
            <a:ext cx="3698201" cy="8298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PERFORMANCE</a:t>
            </a:r>
          </a:p>
        </p:txBody>
      </p:sp>
      <p:sp>
        <p:nvSpPr>
          <p:cNvPr id="689" name="Google Shape;689;p32"/>
          <p:cNvSpPr txBox="1">
            <a:spLocks noGrp="1"/>
          </p:cNvSpPr>
          <p:nvPr>
            <p:ph type="subTitle" idx="1"/>
          </p:nvPr>
        </p:nvSpPr>
        <p:spPr>
          <a:xfrm>
            <a:off x="1606035" y="2410028"/>
            <a:ext cx="3992049" cy="10413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" sz="1600" cap="all">
                <a:solidFill>
                  <a:schemeClr val="bg1"/>
                </a:solidFill>
              </a:rPr>
              <a:t>ARTILLERY JS</a:t>
            </a:r>
            <a:endParaRPr lang="en" sz="1600" cap="all" dirty="0">
              <a:solidFill>
                <a:schemeClr val="bg1"/>
              </a:solidFill>
            </a:endParaRPr>
          </a:p>
          <a:p>
            <a:pPr algn="l"/>
            <a:r>
              <a:rPr lang="en" sz="1600" cap="all" dirty="0">
                <a:solidFill>
                  <a:schemeClr val="bg1"/>
                </a:solidFill>
              </a:rPr>
              <a:t>SINTAXIS DEL TEST DE PERFORMANCE</a:t>
            </a:r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" sz="1600" cap="all" dirty="0">
                <a:solidFill>
                  <a:schemeClr val="bg1"/>
                </a:solidFill>
              </a:rPr>
              <a:t>DOMAIN SPECIFIC LANGUAGE</a:t>
            </a:r>
            <a:endParaRPr lang="en" dirty="0">
              <a:solidFill>
                <a:schemeClr val="bg1"/>
              </a:solidFill>
            </a:endParaRPr>
          </a:p>
          <a:p>
            <a:pPr algn="l"/>
            <a:r>
              <a:rPr lang="en" sz="1600" cap="all" dirty="0">
                <a:solidFill>
                  <a:schemeClr val="bg1"/>
                </a:solidFill>
              </a:rPr>
              <a:t>THRESHOLD &amp; APDEX INDEX</a:t>
            </a:r>
            <a:endParaRPr lang="en" dirty="0">
              <a:solidFill>
                <a:schemeClr val="bg1"/>
              </a:solidFill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690" name="Google Shape;690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rgbClr val="CDA6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2" name="Google Shape;692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4" name="Google Shape;694;p32"/>
          <p:cNvCxnSpPr>
            <a:stCxn id="690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toy rocket flying in the sky&#10;&#10;Description automatically generated">
            <a:extLst>
              <a:ext uri="{FF2B5EF4-FFF2-40B4-BE49-F238E27FC236}">
                <a16:creationId xmlns:a16="http://schemas.microsoft.com/office/drawing/2014/main" id="{C16380EF-6703-2763-6436-B8A741338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4691" y="-247155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40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and white image of a globe&#10;&#10;Description automatically generated">
            <a:extLst>
              <a:ext uri="{FF2B5EF4-FFF2-40B4-BE49-F238E27FC236}">
                <a16:creationId xmlns:a16="http://schemas.microsoft.com/office/drawing/2014/main" id="{1B7563AF-253E-598E-D94A-03CACEEA5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329" y="1328323"/>
            <a:ext cx="6817920" cy="36298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DAA915-DFF4-D679-E449-4F8329F1DB14}"/>
              </a:ext>
            </a:extLst>
          </p:cNvPr>
          <p:cNvSpPr txBox="1"/>
          <p:nvPr/>
        </p:nvSpPr>
        <p:spPr>
          <a:xfrm>
            <a:off x="-1224643" y="51954"/>
            <a:ext cx="6439393" cy="12311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Maven Pro SemiBold"/>
              </a:rPr>
              <a:t>Artillery JS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Librería de testing de performance 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(Node JS)</a:t>
            </a:r>
          </a:p>
        </p:txBody>
      </p:sp>
    </p:spTree>
    <p:extLst>
      <p:ext uri="{BB962C8B-B14F-4D97-AF65-F5344CB8AC3E}">
        <p14:creationId xmlns:p14="http://schemas.microsoft.com/office/powerpoint/2010/main" val="35759822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7"/>
          <p:cNvSpPr txBox="1">
            <a:spLocks noGrp="1"/>
          </p:cNvSpPr>
          <p:nvPr>
            <p:ph type="subTitle" idx="1"/>
          </p:nvPr>
        </p:nvSpPr>
        <p:spPr>
          <a:xfrm>
            <a:off x="6450711" y="3138926"/>
            <a:ext cx="2251079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No </a:t>
            </a:r>
            <a:r>
              <a:rPr lang="en" dirty="0" err="1"/>
              <a:t>teníamos</a:t>
            </a:r>
            <a:r>
              <a:rPr lang="en" dirty="0"/>
              <a:t> </a:t>
            </a:r>
            <a:r>
              <a:rPr lang="en" dirty="0" err="1"/>
              <a:t>acceso</a:t>
            </a:r>
            <a:r>
              <a:rPr lang="en" dirty="0"/>
              <a:t> al </a:t>
            </a:r>
            <a:r>
              <a:rPr lang="en" dirty="0" err="1"/>
              <a:t>código</a:t>
            </a:r>
            <a:r>
              <a:rPr lang="en" dirty="0"/>
              <a:t> de </a:t>
            </a:r>
            <a:r>
              <a:rPr lang="en" dirty="0" err="1"/>
              <a:t>ninguna</a:t>
            </a:r>
            <a:r>
              <a:rPr lang="en" dirty="0"/>
              <a:t> </a:t>
            </a:r>
            <a:r>
              <a:rPr lang="en" dirty="0" err="1"/>
              <a:t>aplicación</a:t>
            </a:r>
            <a:r>
              <a:rPr lang="en" dirty="0"/>
              <a:t> para </a:t>
            </a:r>
            <a:r>
              <a:rPr lang="en" dirty="0" err="1"/>
              <a:t>analizar</a:t>
            </a:r>
            <a:r>
              <a:rPr lang="en" dirty="0"/>
              <a:t> </a:t>
            </a:r>
            <a:r>
              <a:rPr lang="en" dirty="0" err="1"/>
              <a:t>su</a:t>
            </a:r>
            <a:r>
              <a:rPr lang="en" dirty="0"/>
              <a:t> </a:t>
            </a:r>
            <a:r>
              <a:rPr lang="en" dirty="0" err="1"/>
              <a:t>rendimiento</a:t>
            </a:r>
            <a:endParaRPr lang="en-US" dirty="0" err="1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 idx="4"/>
          </p:nvPr>
        </p:nvSpPr>
        <p:spPr>
          <a:xfrm>
            <a:off x="3763121" y="3111792"/>
            <a:ext cx="2062009" cy="6000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1600" dirty="0"/>
              <a:t>Tests </a:t>
            </a:r>
            <a:r>
              <a:rPr lang="en" sz="1600" err="1"/>
              <a:t>escritos</a:t>
            </a:r>
            <a:r>
              <a:rPr lang="en" sz="1600" dirty="0"/>
              <a:t> </a:t>
            </a:r>
            <a:r>
              <a:rPr lang="en" sz="1600" err="1"/>
              <a:t>en</a:t>
            </a:r>
            <a:r>
              <a:rPr lang="en" sz="1600" dirty="0"/>
              <a:t> </a:t>
            </a:r>
            <a:r>
              <a:rPr lang="en" sz="1600" err="1"/>
              <a:t>inglés</a:t>
            </a:r>
            <a:r>
              <a:rPr lang="en" sz="1600" dirty="0"/>
              <a:t> (</a:t>
            </a:r>
            <a:r>
              <a:rPr lang="en" sz="1600" err="1"/>
              <a:t>extensión</a:t>
            </a:r>
            <a:r>
              <a:rPr lang="en" sz="1600" dirty="0"/>
              <a:t> YAML)</a:t>
            </a:r>
          </a:p>
        </p:txBody>
      </p:sp>
      <p:sp>
        <p:nvSpPr>
          <p:cNvPr id="476" name="Google Shape;476;p27"/>
          <p:cNvSpPr txBox="1">
            <a:spLocks noGrp="1"/>
          </p:cNvSpPr>
          <p:nvPr>
            <p:ph type="subTitle" idx="2"/>
          </p:nvPr>
        </p:nvSpPr>
        <p:spPr>
          <a:xfrm>
            <a:off x="953823" y="3077081"/>
            <a:ext cx="2520773" cy="8480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 err="1"/>
              <a:t>Buscamos</a:t>
            </a:r>
            <a:r>
              <a:rPr lang="en" dirty="0"/>
              <a:t>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herramienta</a:t>
            </a:r>
            <a:r>
              <a:rPr lang="en" dirty="0"/>
              <a:t> de testing de performance que </a:t>
            </a:r>
            <a:r>
              <a:rPr lang="en" dirty="0" err="1"/>
              <a:t>tuviese</a:t>
            </a:r>
            <a:r>
              <a:rPr lang="en" dirty="0"/>
              <a:t>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fuerte</a:t>
            </a:r>
            <a:r>
              <a:rPr lang="en" dirty="0"/>
              <a:t> </a:t>
            </a:r>
            <a:r>
              <a:rPr lang="en" dirty="0" err="1"/>
              <a:t>integración</a:t>
            </a:r>
            <a:r>
              <a:rPr lang="en" dirty="0"/>
              <a:t> con </a:t>
            </a:r>
            <a:r>
              <a:rPr lang="en" dirty="0" err="1"/>
              <a:t>Javascript</a:t>
            </a:r>
          </a:p>
        </p:txBody>
      </p:sp>
      <p:sp>
        <p:nvSpPr>
          <p:cNvPr id="477" name="Google Shape;477;p27"/>
          <p:cNvSpPr txBox="1">
            <a:spLocks noGrp="1"/>
          </p:cNvSpPr>
          <p:nvPr>
            <p:ph type="title" idx="3"/>
          </p:nvPr>
        </p:nvSpPr>
        <p:spPr>
          <a:xfrm>
            <a:off x="1162340" y="2516743"/>
            <a:ext cx="2258501" cy="5926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600" dirty="0"/>
              <a:t>POC de testing </a:t>
            </a:r>
            <a:r>
              <a:rPr lang="en" sz="1600" err="1"/>
              <a:t>funcional</a:t>
            </a:r>
            <a:r>
              <a:rPr lang="en" sz="1600" dirty="0"/>
              <a:t> </a:t>
            </a:r>
            <a:r>
              <a:rPr lang="en" sz="1600" err="1"/>
              <a:t>estaba</a:t>
            </a:r>
            <a:r>
              <a:rPr lang="en" sz="1600" dirty="0"/>
              <a:t> </a:t>
            </a:r>
            <a:r>
              <a:rPr lang="en" sz="1600" err="1"/>
              <a:t>escrito</a:t>
            </a:r>
            <a:r>
              <a:rPr lang="en" sz="1600" dirty="0"/>
              <a:t> </a:t>
            </a:r>
            <a:r>
              <a:rPr lang="en" sz="1600" err="1"/>
              <a:t>en</a:t>
            </a:r>
            <a:r>
              <a:rPr lang="en" sz="1600" dirty="0"/>
              <a:t> JS</a:t>
            </a:r>
          </a:p>
        </p:txBody>
      </p:sp>
      <p:sp>
        <p:nvSpPr>
          <p:cNvPr id="479" name="Google Shape;479;p27"/>
          <p:cNvSpPr txBox="1">
            <a:spLocks noGrp="1"/>
          </p:cNvSpPr>
          <p:nvPr>
            <p:ph type="title" idx="6"/>
          </p:nvPr>
        </p:nvSpPr>
        <p:spPr>
          <a:xfrm>
            <a:off x="3881867" y="25315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600" dirty="0"/>
              <a:t>Domain Specific Language (DSL)</a:t>
            </a:r>
          </a:p>
        </p:txBody>
      </p:sp>
      <p:sp>
        <p:nvSpPr>
          <p:cNvPr id="480" name="Google Shape;480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¿Por </a:t>
            </a:r>
            <a:r>
              <a:rPr lang="en" dirty="0" err="1"/>
              <a:t>qué</a:t>
            </a:r>
            <a:r>
              <a:rPr lang="en" dirty="0"/>
              <a:t> Artillery JS?</a:t>
            </a:r>
          </a:p>
        </p:txBody>
      </p:sp>
      <p:sp>
        <p:nvSpPr>
          <p:cNvPr id="481" name="Google Shape;481;p27"/>
          <p:cNvSpPr txBox="1">
            <a:spLocks noGrp="1"/>
          </p:cNvSpPr>
          <p:nvPr>
            <p:ph type="title" idx="9"/>
          </p:nvPr>
        </p:nvSpPr>
        <p:spPr>
          <a:xfrm>
            <a:off x="6604744" y="25315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400" dirty="0"/>
              <a:t>POC de </a:t>
            </a:r>
            <a:r>
              <a:rPr lang="en" sz="1400" dirty="0" err="1"/>
              <a:t>sobrecarga</a:t>
            </a:r>
            <a:r>
              <a:rPr lang="en" sz="1400" dirty="0"/>
              <a:t> para testing de </a:t>
            </a:r>
            <a:r>
              <a:rPr lang="en" sz="1400" dirty="0" err="1"/>
              <a:t>caja</a:t>
            </a:r>
            <a:r>
              <a:rPr lang="en" sz="1400" dirty="0"/>
              <a:t> </a:t>
            </a:r>
            <a:r>
              <a:rPr lang="en" sz="1400" dirty="0" err="1"/>
              <a:t>negra</a:t>
            </a:r>
          </a:p>
        </p:txBody>
      </p:sp>
      <p:sp>
        <p:nvSpPr>
          <p:cNvPr id="482" name="Google Shape;482;p27"/>
          <p:cNvSpPr/>
          <p:nvPr/>
        </p:nvSpPr>
        <p:spPr>
          <a:xfrm>
            <a:off x="1162340" y="14484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3" name="Google Shape;483;p27"/>
          <p:cNvSpPr/>
          <p:nvPr/>
        </p:nvSpPr>
        <p:spPr>
          <a:xfrm>
            <a:off x="3881867" y="14484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6604744" y="14484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5" name="Google Shape;485;p27"/>
          <p:cNvCxnSpPr>
            <a:cxnSpLocks/>
          </p:cNvCxnSpPr>
          <p:nvPr/>
        </p:nvCxnSpPr>
        <p:spPr>
          <a:xfrm rot="10800000" flipV="1">
            <a:off x="1162340" y="1860499"/>
            <a:ext cx="12700" cy="952565"/>
          </a:xfrm>
          <a:prstGeom prst="bentConnector3">
            <a:avLst>
              <a:gd name="adj1" fmla="val 180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cxnSpLocks/>
          </p:cNvCxnSpPr>
          <p:nvPr/>
        </p:nvCxnSpPr>
        <p:spPr>
          <a:xfrm rot="10800000" flipV="1">
            <a:off x="3881867" y="1860500"/>
            <a:ext cx="12700" cy="959987"/>
          </a:xfrm>
          <a:prstGeom prst="bentConnector3">
            <a:avLst>
              <a:gd name="adj1" fmla="val 180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27"/>
          <p:cNvCxnSpPr>
            <a:cxnSpLocks/>
          </p:cNvCxnSpPr>
          <p:nvPr/>
        </p:nvCxnSpPr>
        <p:spPr>
          <a:xfrm rot="10800000" flipV="1">
            <a:off x="6604744" y="1860500"/>
            <a:ext cx="12700" cy="959987"/>
          </a:xfrm>
          <a:prstGeom prst="bentConnector3">
            <a:avLst>
              <a:gd name="adj1" fmla="val 180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8" name="Google Shape;488;p27"/>
          <p:cNvSpPr/>
          <p:nvPr/>
        </p:nvSpPr>
        <p:spPr>
          <a:xfrm>
            <a:off x="2215040" y="12104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7428848" y="22725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10240;p59">
            <a:extLst>
              <a:ext uri="{FF2B5EF4-FFF2-40B4-BE49-F238E27FC236}">
                <a16:creationId xmlns:a16="http://schemas.microsoft.com/office/drawing/2014/main" id="{D7BDD789-441E-CC8A-7FBD-A5DA1E7CD17E}"/>
              </a:ext>
            </a:extLst>
          </p:cNvPr>
          <p:cNvGrpSpPr/>
          <p:nvPr/>
        </p:nvGrpSpPr>
        <p:grpSpPr>
          <a:xfrm>
            <a:off x="1253184" y="1540123"/>
            <a:ext cx="637636" cy="613508"/>
            <a:chOff x="3950316" y="3820307"/>
            <a:chExt cx="369805" cy="353782"/>
          </a:xfrm>
          <a:solidFill>
            <a:schemeClr val="accent2"/>
          </a:solidFill>
        </p:grpSpPr>
        <p:sp>
          <p:nvSpPr>
            <p:cNvPr id="9" name="Google Shape;10241;p59">
              <a:extLst>
                <a:ext uri="{FF2B5EF4-FFF2-40B4-BE49-F238E27FC236}">
                  <a16:creationId xmlns:a16="http://schemas.microsoft.com/office/drawing/2014/main" id="{E7ABE17D-9633-A6C5-9D6D-62CA5900467A}"/>
                </a:ext>
              </a:extLst>
            </p:cNvPr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grpFill/>
            <a:ln>
              <a:solidFill>
                <a:srgbClr val="00284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242;p59">
              <a:extLst>
                <a:ext uri="{FF2B5EF4-FFF2-40B4-BE49-F238E27FC236}">
                  <a16:creationId xmlns:a16="http://schemas.microsoft.com/office/drawing/2014/main" id="{CEF5C7A0-7059-6717-7A3B-71CC9B44B090}"/>
                </a:ext>
              </a:extLst>
            </p:cNvPr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grpFill/>
            <a:ln>
              <a:solidFill>
                <a:srgbClr val="00284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243;p59">
              <a:extLst>
                <a:ext uri="{FF2B5EF4-FFF2-40B4-BE49-F238E27FC236}">
                  <a16:creationId xmlns:a16="http://schemas.microsoft.com/office/drawing/2014/main" id="{F0C60B35-0763-F933-3AC1-544238AA97FD}"/>
                </a:ext>
              </a:extLst>
            </p:cNvPr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grpFill/>
            <a:ln>
              <a:solidFill>
                <a:srgbClr val="00284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244;p59">
              <a:extLst>
                <a:ext uri="{FF2B5EF4-FFF2-40B4-BE49-F238E27FC236}">
                  <a16:creationId xmlns:a16="http://schemas.microsoft.com/office/drawing/2014/main" id="{3D83CDFE-A0BA-D0A6-5C56-49067EC5749A}"/>
                </a:ext>
              </a:extLst>
            </p:cNvPr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grpFill/>
            <a:ln>
              <a:solidFill>
                <a:srgbClr val="00284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0475;p59">
            <a:extLst>
              <a:ext uri="{FF2B5EF4-FFF2-40B4-BE49-F238E27FC236}">
                <a16:creationId xmlns:a16="http://schemas.microsoft.com/office/drawing/2014/main" id="{72C622CD-BEB2-3519-0A9C-D57315D30F42}"/>
              </a:ext>
            </a:extLst>
          </p:cNvPr>
          <p:cNvSpPr/>
          <p:nvPr/>
        </p:nvSpPr>
        <p:spPr>
          <a:xfrm>
            <a:off x="4003295" y="1540123"/>
            <a:ext cx="599586" cy="613508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0028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2577;p62">
            <a:extLst>
              <a:ext uri="{FF2B5EF4-FFF2-40B4-BE49-F238E27FC236}">
                <a16:creationId xmlns:a16="http://schemas.microsoft.com/office/drawing/2014/main" id="{7BA527F8-19EF-3474-F011-E4DFBBE75CAB}"/>
              </a:ext>
            </a:extLst>
          </p:cNvPr>
          <p:cNvGrpSpPr/>
          <p:nvPr/>
        </p:nvGrpSpPr>
        <p:grpSpPr>
          <a:xfrm>
            <a:off x="6742731" y="1544398"/>
            <a:ext cx="573594" cy="598214"/>
            <a:chOff x="862283" y="4274771"/>
            <a:chExt cx="341204" cy="359301"/>
          </a:xfrm>
        </p:grpSpPr>
        <p:sp>
          <p:nvSpPr>
            <p:cNvPr id="15" name="Google Shape;12578;p62">
              <a:extLst>
                <a:ext uri="{FF2B5EF4-FFF2-40B4-BE49-F238E27FC236}">
                  <a16:creationId xmlns:a16="http://schemas.microsoft.com/office/drawing/2014/main" id="{B4AD67E2-74C8-62EF-EB0C-BB20592A2853}"/>
                </a:ext>
              </a:extLst>
            </p:cNvPr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00284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579;p62">
              <a:extLst>
                <a:ext uri="{FF2B5EF4-FFF2-40B4-BE49-F238E27FC236}">
                  <a16:creationId xmlns:a16="http://schemas.microsoft.com/office/drawing/2014/main" id="{B619BFDE-C958-E04A-DB9C-CC83602A64A9}"/>
                </a:ext>
              </a:extLst>
            </p:cNvPr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00284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580;p62">
              <a:extLst>
                <a:ext uri="{FF2B5EF4-FFF2-40B4-BE49-F238E27FC236}">
                  <a16:creationId xmlns:a16="http://schemas.microsoft.com/office/drawing/2014/main" id="{667ED2F2-D97E-EDC6-F715-786E5A4659D9}"/>
                </a:ext>
              </a:extLst>
            </p:cNvPr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00284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979417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489285" y="40405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APDEX INDEX</a:t>
            </a:r>
            <a:endParaRPr lang="en" sz="3000" dirty="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NORMAL</a:t>
            </a:r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PÉSIMO / MALO</a:t>
            </a:r>
            <a:endParaRPr dirty="0"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 err="1"/>
              <a:t>Netamente</a:t>
            </a:r>
            <a:r>
              <a:rPr lang="en" dirty="0"/>
              <a:t> </a:t>
            </a:r>
            <a:r>
              <a:rPr lang="en" dirty="0" err="1"/>
              <a:t>negativo</a:t>
            </a:r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Tolerable</a:t>
            </a:r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115658" y="1267450"/>
            <a:ext cx="2148000" cy="6294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BUENO / EXCELENTE</a:t>
            </a:r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 err="1"/>
              <a:t>Netamente</a:t>
            </a:r>
            <a:r>
              <a:rPr lang="en" dirty="0"/>
              <a:t> </a:t>
            </a:r>
            <a:r>
              <a:rPr lang="en" dirty="0" err="1"/>
              <a:t>positivo</a:t>
            </a:r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600" dirty="0">
                <a:solidFill>
                  <a:schemeClr val="accent2"/>
                </a:solidFill>
              </a:rPr>
              <a:t>ENTRE 0,7 Y 0,8</a:t>
            </a: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600" dirty="0">
                <a:solidFill>
                  <a:schemeClr val="accent1"/>
                </a:solidFill>
              </a:rPr>
              <a:t>ENTRE 0 Y 0,7</a:t>
            </a: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600" dirty="0">
                <a:solidFill>
                  <a:schemeClr val="accent3"/>
                </a:solidFill>
              </a:rPr>
              <a:t>ENTRE 0,8 Y 1</a:t>
            </a:r>
          </a:p>
        </p:txBody>
      </p:sp>
      <p:sp>
        <p:nvSpPr>
          <p:cNvPr id="3" name="Google Shape;507;p28">
            <a:extLst>
              <a:ext uri="{FF2B5EF4-FFF2-40B4-BE49-F238E27FC236}">
                <a16:creationId xmlns:a16="http://schemas.microsoft.com/office/drawing/2014/main" id="{24B7D47B-3020-835F-0325-3DE07BFF69EF}"/>
              </a:ext>
            </a:extLst>
          </p:cNvPr>
          <p:cNvSpPr txBox="1">
            <a:spLocks/>
          </p:cNvSpPr>
          <p:nvPr/>
        </p:nvSpPr>
        <p:spPr>
          <a:xfrm>
            <a:off x="2828625" y="338055"/>
            <a:ext cx="3564780" cy="825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algn="l"/>
            <a:r>
              <a:rPr lang="en-US" sz="2000" dirty="0">
                <a:solidFill>
                  <a:schemeClr val="bg1"/>
                </a:solidFill>
              </a:rPr>
              <a:t>Es un </a:t>
            </a:r>
            <a:r>
              <a:rPr lang="en-US" sz="2000" dirty="0" err="1">
                <a:solidFill>
                  <a:schemeClr val="bg1"/>
                </a:solidFill>
              </a:rPr>
              <a:t>indicador</a:t>
            </a:r>
            <a:r>
              <a:rPr lang="en-US" sz="2000" dirty="0">
                <a:solidFill>
                  <a:schemeClr val="bg1"/>
                </a:solidFill>
              </a:rPr>
              <a:t> de la </a:t>
            </a:r>
            <a:r>
              <a:rPr lang="en-US" sz="2000" dirty="0" err="1">
                <a:solidFill>
                  <a:schemeClr val="bg1"/>
                </a:solidFill>
              </a:rPr>
              <a:t>satisfacción</a:t>
            </a:r>
            <a:r>
              <a:rPr lang="en-US" sz="2000" dirty="0">
                <a:solidFill>
                  <a:schemeClr val="bg1"/>
                </a:solidFill>
              </a:rPr>
              <a:t> del </a:t>
            </a:r>
            <a:r>
              <a:rPr lang="en-US" sz="2000" dirty="0" err="1">
                <a:solidFill>
                  <a:schemeClr val="bg1"/>
                </a:solidFill>
              </a:rPr>
              <a:t>usuario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6330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6" name="Google Shape;1086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9" name="Google Shape;1089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0" name="Google Shape;1090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THRESHOLD</a:t>
            </a:r>
            <a:endParaRPr dirty="0"/>
          </a:p>
        </p:txBody>
      </p:sp>
      <p:cxnSp>
        <p:nvCxnSpPr>
          <p:cNvPr id="1091" name="Google Shape;1091;p38"/>
          <p:cNvCxnSpPr>
            <a:cxnSpLocks/>
          </p:cNvCxnSpPr>
          <p:nvPr/>
        </p:nvCxnSpPr>
        <p:spPr>
          <a:xfrm flipV="1">
            <a:off x="618825" y="2908760"/>
            <a:ext cx="7770795" cy="7511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2" name="Google Shape;1092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3" name="Google Shape;1093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" name="Google Shape;1098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9" name="Google Shape;1099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" name="Google Shape;1101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2" name="Google Shape;1102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508857" y="1733625"/>
            <a:ext cx="2170377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-ES" sz="1800" dirty="0"/>
              <a:t>HASTA 1 VEZ EL VALOR DEL TRESHOLD</a:t>
            </a:r>
            <a:br>
              <a:rPr lang="es-ES" sz="1800" dirty="0"/>
            </a:br>
            <a:endParaRPr sz="1800" dirty="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7831301" y="2908760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TIEMPO </a:t>
            </a:r>
            <a:br>
              <a:rPr lang="en" sz="1800" dirty="0"/>
            </a:br>
            <a:r>
              <a:rPr lang="en" sz="1800" dirty="0"/>
              <a:t>(ms)</a:t>
            </a:r>
            <a:endParaRPr sz="1800" dirty="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2820300" y="2552576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ENTRE 1 Y 4 VECES EL THRESHOLD</a:t>
            </a:r>
            <a:endParaRPr sz="1800" dirty="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411675"/>
            <a:ext cx="3273576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400" dirty="0"/>
              <a:t>Es un valor que </a:t>
            </a:r>
            <a:r>
              <a:rPr lang="en-US" sz="1400" dirty="0" err="1"/>
              <a:t>nos</a:t>
            </a:r>
            <a:r>
              <a:rPr lang="en-US" sz="1400" dirty="0"/>
              <a:t> indica </a:t>
            </a:r>
            <a:r>
              <a:rPr lang="en-US" sz="1400" dirty="0" err="1"/>
              <a:t>el</a:t>
            </a:r>
            <a:r>
              <a:rPr lang="en-US" sz="1400" dirty="0"/>
              <a:t> </a:t>
            </a:r>
            <a:r>
              <a:rPr lang="en-US" sz="1400" dirty="0" err="1"/>
              <a:t>tiempo</a:t>
            </a:r>
            <a:r>
              <a:rPr lang="en-US" sz="1400" dirty="0"/>
              <a:t> que </a:t>
            </a:r>
            <a:r>
              <a:rPr lang="en-US" sz="1400" dirty="0" err="1"/>
              <a:t>demora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</a:t>
            </a:r>
            <a:r>
              <a:rPr lang="en-US" sz="1400" dirty="0" err="1"/>
              <a:t>realizarse</a:t>
            </a:r>
            <a:r>
              <a:rPr lang="en-US" sz="1400" dirty="0"/>
              <a:t> </a:t>
            </a:r>
            <a:r>
              <a:rPr lang="en-US" sz="1400" dirty="0" err="1"/>
              <a:t>una</a:t>
            </a:r>
            <a:r>
              <a:rPr lang="en-US" sz="1400" dirty="0"/>
              <a:t> consulta a la API (request)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6720688" y="3374081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MAYOR A 4 VECES EL THRESHOLD</a:t>
            </a:r>
            <a:endParaRPr sz="1800" dirty="0"/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554577" y="3176492"/>
            <a:ext cx="1978287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2"/>
                </a:solidFill>
              </a:rPr>
              <a:t>SATISFACTORIA</a:t>
            </a:r>
            <a:endParaRPr sz="2400" dirty="0">
              <a:solidFill>
                <a:schemeClr val="accent2"/>
              </a:solidFill>
            </a:endParaRPr>
          </a:p>
        </p:txBody>
      </p:sp>
      <p:sp>
        <p:nvSpPr>
          <p:cNvPr id="1114" name="Google Shape;1114;p38"/>
          <p:cNvSpPr txBox="1">
            <a:spLocks noGrp="1"/>
          </p:cNvSpPr>
          <p:nvPr>
            <p:ph type="ctrTitle" idx="4294967295"/>
          </p:nvPr>
        </p:nvSpPr>
        <p:spPr>
          <a:xfrm>
            <a:off x="4561246" y="3161471"/>
            <a:ext cx="2109899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3"/>
                </a:solidFill>
              </a:rPr>
              <a:t>TOLERABLE</a:t>
            </a:r>
            <a:endParaRPr sz="2400" dirty="0">
              <a:solidFill>
                <a:schemeClr val="accent3"/>
              </a:solidFill>
            </a:endParaRPr>
          </a:p>
        </p:txBody>
      </p:sp>
      <p:sp>
        <p:nvSpPr>
          <p:cNvPr id="1115" name="Google Shape;1115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4"/>
                </a:solidFill>
              </a:rPr>
              <a:t>BAJA CALIDAD</a:t>
            </a:r>
            <a:endParaRPr sz="2400" dirty="0">
              <a:solidFill>
                <a:schemeClr val="accent4"/>
              </a:solidFill>
            </a:endParaRPr>
          </a:p>
        </p:txBody>
      </p:sp>
      <p:sp>
        <p:nvSpPr>
          <p:cNvPr id="4" name="Google Shape;1106;p38">
            <a:extLst>
              <a:ext uri="{FF2B5EF4-FFF2-40B4-BE49-F238E27FC236}">
                <a16:creationId xmlns:a16="http://schemas.microsoft.com/office/drawing/2014/main" id="{8DDFAD87-9EF6-ADF5-9996-98ABB0A8A041}"/>
              </a:ext>
            </a:extLst>
          </p:cNvPr>
          <p:cNvSpPr txBox="1">
            <a:spLocks/>
          </p:cNvSpPr>
          <p:nvPr/>
        </p:nvSpPr>
        <p:spPr>
          <a:xfrm>
            <a:off x="-642000" y="2698615"/>
            <a:ext cx="1881300" cy="4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ctr"/>
            <a:r>
              <a:rPr lang="en-US" sz="1800" dirty="0"/>
              <a:t>0 </a:t>
            </a:r>
            <a:r>
              <a:rPr lang="en-US" sz="1800" dirty="0" err="1"/>
              <a:t>ms</a:t>
            </a:r>
            <a:endParaRPr lang="en-US" sz="18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164267E-FC1E-31E4-221B-77491317D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276" y="179194"/>
            <a:ext cx="1372062" cy="1276969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C1A099AF-EBAC-8520-C4CD-FF082207F2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6" t="14835" r="18809" b="11996"/>
          <a:stretch/>
        </p:blipFill>
        <p:spPr bwMode="auto">
          <a:xfrm>
            <a:off x="7747583" y="411458"/>
            <a:ext cx="1286400" cy="80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76622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aph with blue and orange lines&#10;&#10;Description automatically generated">
            <a:extLst>
              <a:ext uri="{FF2B5EF4-FFF2-40B4-BE49-F238E27FC236}">
                <a16:creationId xmlns:a16="http://schemas.microsoft.com/office/drawing/2014/main" id="{A140B647-E4E9-2272-D6C4-DB2E142A3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" y="125102"/>
            <a:ext cx="7459980" cy="48932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5C9DF4-CE1B-30D0-EE10-09F8F6488968}"/>
              </a:ext>
            </a:extLst>
          </p:cNvPr>
          <p:cNvSpPr txBox="1"/>
          <p:nvPr/>
        </p:nvSpPr>
        <p:spPr>
          <a:xfrm>
            <a:off x="8397020" y="4404433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Prompt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98BEB4-4566-9B2B-1B23-38B06D71446E}"/>
              </a:ext>
            </a:extLst>
          </p:cNvPr>
          <p:cNvSpPr txBox="1"/>
          <p:nvPr/>
        </p:nvSpPr>
        <p:spPr>
          <a:xfrm>
            <a:off x="8400170" y="4774882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  <a:hlinkClick r:id="rId4"/>
              </a:rPr>
              <a:t>Imagen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456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ctrTitle" idx="13"/>
          </p:nvPr>
        </p:nvSpPr>
        <p:spPr>
          <a:xfrm>
            <a:off x="6602641" y="315896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Demostracion</a:t>
            </a:r>
          </a:p>
        </p:txBody>
      </p:sp>
      <p:sp>
        <p:nvSpPr>
          <p:cNvPr id="473" name="Google Shape;473;p27"/>
          <p:cNvSpPr txBox="1">
            <a:spLocks noGrp="1"/>
          </p:cNvSpPr>
          <p:nvPr>
            <p:ph type="subTitle" idx="1"/>
          </p:nvPr>
        </p:nvSpPr>
        <p:spPr>
          <a:xfrm>
            <a:off x="6665704" y="3806820"/>
            <a:ext cx="2074436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Muestra y ejecución del proyecto</a:t>
            </a:r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 idx="4"/>
          </p:nvPr>
        </p:nvSpPr>
        <p:spPr>
          <a:xfrm>
            <a:off x="3826766" y="3171630"/>
            <a:ext cx="200503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Nuestro proceso</a:t>
            </a:r>
            <a:endParaRPr lang="en-US" dirty="0"/>
          </a:p>
        </p:txBody>
      </p:sp>
      <p:sp>
        <p:nvSpPr>
          <p:cNvPr id="475" name="Google Shape;475;p27"/>
          <p:cNvSpPr txBox="1">
            <a:spLocks noGrp="1"/>
          </p:cNvSpPr>
          <p:nvPr>
            <p:ph type="ctrTitle"/>
          </p:nvPr>
        </p:nvSpPr>
        <p:spPr>
          <a:xfrm>
            <a:off x="1203129" y="3158965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Introduccion</a:t>
            </a:r>
          </a:p>
        </p:txBody>
      </p:sp>
      <p:sp>
        <p:nvSpPr>
          <p:cNvPr id="476" name="Google Shape;476;p27"/>
          <p:cNvSpPr txBox="1">
            <a:spLocks noGrp="1"/>
          </p:cNvSpPr>
          <p:nvPr>
            <p:ph type="subTitle" idx="2"/>
          </p:nvPr>
        </p:nvSpPr>
        <p:spPr>
          <a:xfrm>
            <a:off x="1169599" y="3831855"/>
            <a:ext cx="2152500" cy="8480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Objetivo del desafío y</a:t>
            </a:r>
          </a:p>
          <a:p>
            <a:pPr marL="0" indent="0"/>
            <a:r>
              <a:rPr lang="en" dirty="0"/>
              <a:t>aclaración de conceptos</a:t>
            </a:r>
          </a:p>
        </p:txBody>
      </p:sp>
      <p:sp>
        <p:nvSpPr>
          <p:cNvPr id="477" name="Google Shape;477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subTitle" idx="5"/>
          </p:nvPr>
        </p:nvSpPr>
        <p:spPr>
          <a:xfrm>
            <a:off x="3863566" y="3829680"/>
            <a:ext cx="2355236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Elección de herramientas</a:t>
            </a:r>
          </a:p>
        </p:txBody>
      </p:sp>
      <p:sp>
        <p:nvSpPr>
          <p:cNvPr id="479" name="Google Shape;479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Tabla de contenidos</a:t>
            </a:r>
            <a:endParaRPr dirty="0"/>
          </a:p>
        </p:txBody>
      </p:sp>
      <p:sp>
        <p:nvSpPr>
          <p:cNvPr id="481" name="Google Shape;481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82" name="Google Shape;482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5" name="Google Shape;485;p27"/>
          <p:cNvCxnSpPr>
            <a:stCxn id="482" idx="1"/>
            <a:endCxn id="477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79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27"/>
          <p:cNvCxnSpPr>
            <a:stCxn id="484" idx="1"/>
            <a:endCxn id="481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8" name="Google Shape;488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1" name="Google Shape;491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2" name="Google Shape;492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" name="Google Shape;498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9" name="Google Shape;499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455594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0FC086-09AB-E23C-1BD7-DFB4E50B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" y="46250"/>
            <a:ext cx="7429500" cy="5051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9CB368-3F54-535C-E043-83CC7F6AE72F}"/>
              </a:ext>
            </a:extLst>
          </p:cNvPr>
          <p:cNvSpPr txBox="1"/>
          <p:nvPr/>
        </p:nvSpPr>
        <p:spPr>
          <a:xfrm>
            <a:off x="8360458" y="474279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  <a:hlinkClick r:id="rId3"/>
              </a:rPr>
              <a:t>Imagen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1821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3AF77-9B9D-C1CF-358E-4168999F3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02566" y="3652510"/>
            <a:ext cx="1881300" cy="644700"/>
          </a:xfrm>
        </p:spPr>
        <p:txBody>
          <a:bodyPr/>
          <a:lstStyle/>
          <a:p>
            <a:r>
              <a:rPr lang="en-US" sz="1800" dirty="0"/>
              <a:t>0,6 sec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2CA80B-2F3D-BC63-AB93-C520DE4E3F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6" y="435480"/>
            <a:ext cx="9166020" cy="1112400"/>
          </a:xfrm>
        </p:spPr>
        <p:txBody>
          <a:bodyPr/>
          <a:lstStyle/>
          <a:p>
            <a:pPr algn="l"/>
            <a:r>
              <a:rPr lang="en-US" err="1">
                <a:solidFill>
                  <a:schemeClr val="bg1"/>
                </a:solidFill>
              </a:rPr>
              <a:t>rmdir</a:t>
            </a:r>
            <a:r>
              <a:rPr lang="en-US">
                <a:solidFill>
                  <a:schemeClr val="bg1"/>
                </a:solidFill>
              </a:rPr>
              <a:t> /s /q artillery-report </a:t>
            </a:r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err="1">
                <a:solidFill>
                  <a:schemeClr val="bg1"/>
                </a:solidFill>
              </a:rPr>
              <a:t>mkdir</a:t>
            </a:r>
            <a:r>
              <a:rPr lang="en-US">
                <a:solidFill>
                  <a:schemeClr val="bg1"/>
                </a:solidFill>
              </a:rPr>
              <a:t> artillery-report</a:t>
            </a:r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>
                <a:solidFill>
                  <a:schemeClr val="bg1"/>
                </a:solidFill>
              </a:rPr>
              <a:t>artillery run tests/test-performance/country-load-</a:t>
            </a:r>
            <a:r>
              <a:rPr lang="en-US" err="1">
                <a:solidFill>
                  <a:schemeClr val="bg1"/>
                </a:solidFill>
              </a:rPr>
              <a:t>test.yml</a:t>
            </a:r>
            <a:r>
              <a:rPr lang="en-US">
                <a:solidFill>
                  <a:schemeClr val="bg1"/>
                </a:solidFill>
              </a:rPr>
              <a:t> --output artillery-report/</a:t>
            </a:r>
            <a:r>
              <a:rPr lang="en-US" err="1">
                <a:solidFill>
                  <a:schemeClr val="bg1"/>
                </a:solidFill>
              </a:rPr>
              <a:t>results.json</a:t>
            </a:r>
            <a:r>
              <a:rPr lang="en-US" dirty="0">
                <a:solidFill>
                  <a:schemeClr val="bg1"/>
                </a:solidFill>
              </a:rPr>
              <a:t> </a:t>
            </a:r>
          </a:p>
          <a:p>
            <a:pPr algn="l"/>
            <a:r>
              <a:rPr lang="en-US">
                <a:solidFill>
                  <a:schemeClr val="bg1"/>
                </a:solidFill>
              </a:rPr>
              <a:t>cd artillery-report </a:t>
            </a:r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>
                <a:solidFill>
                  <a:schemeClr val="bg1"/>
                </a:solidFill>
              </a:rPr>
              <a:t>artillery report </a:t>
            </a:r>
            <a:r>
              <a:rPr lang="en-US" err="1">
                <a:solidFill>
                  <a:schemeClr val="bg1"/>
                </a:solidFill>
              </a:rPr>
              <a:t>results.json</a:t>
            </a:r>
            <a:endParaRPr lang="en-US" dirty="0" err="1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cd ../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A94B70A-E52B-70C0-A27D-C4AF7E8A6096}"/>
              </a:ext>
            </a:extLst>
          </p:cNvPr>
          <p:cNvSpPr>
            <a:spLocks noGrp="1"/>
          </p:cNvSpPr>
          <p:nvPr>
            <p:ph type="ctrTitle" idx="6"/>
          </p:nvPr>
        </p:nvSpPr>
        <p:spPr>
          <a:xfrm>
            <a:off x="207345" y="195"/>
            <a:ext cx="4727700" cy="577800"/>
          </a:xfrm>
        </p:spPr>
        <p:txBody>
          <a:bodyPr/>
          <a:lstStyle/>
          <a:p>
            <a:r>
              <a:rPr lang="en-US" sz="2500" dirty="0" err="1">
                <a:solidFill>
                  <a:srgbClr val="FFFFFF"/>
                </a:solidFill>
              </a:rPr>
              <a:t>npm</a:t>
            </a:r>
            <a:r>
              <a:rPr lang="en-US" sz="2500" dirty="0">
                <a:solidFill>
                  <a:srgbClr val="FFFFFF"/>
                </a:solidFill>
              </a:rPr>
              <a:t> run artillery-run-windows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338884AB-37B2-6855-6E75-E8E8C95D7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820" y="1516429"/>
            <a:ext cx="4838700" cy="716181"/>
          </a:xfrm>
          <a:prstGeom prst="rect">
            <a:avLst/>
          </a:prstGeom>
        </p:spPr>
      </p:pic>
      <p:pic>
        <p:nvPicPr>
          <p:cNvPr id="11" name="Picture 10" descr="A black background with white dots&#10;&#10;Description automatically generated">
            <a:extLst>
              <a:ext uri="{FF2B5EF4-FFF2-40B4-BE49-F238E27FC236}">
                <a16:creationId xmlns:a16="http://schemas.microsoft.com/office/drawing/2014/main" id="{5150379F-4BE9-FA23-DC6A-E0E40A2D0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" y="2230834"/>
            <a:ext cx="8206740" cy="272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9470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E66ED29-2640-C849-E821-62C804BF6AF2}"/>
              </a:ext>
            </a:extLst>
          </p:cNvPr>
          <p:cNvSpPr txBox="1"/>
          <p:nvPr/>
        </p:nvSpPr>
        <p:spPr>
          <a:xfrm>
            <a:off x="2843802" y="2187029"/>
            <a:ext cx="34563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Eras Demi ITC" panose="020B0805030504020804" pitchFamily="34" charset="0"/>
              </a:rPr>
              <a:t>¿</a:t>
            </a:r>
            <a:r>
              <a:rPr lang="en-US" sz="4400" dirty="0" err="1">
                <a:solidFill>
                  <a:schemeClr val="bg1"/>
                </a:solidFill>
                <a:latin typeface="Eras Demi ITC" panose="020B0805030504020804" pitchFamily="34" charset="0"/>
              </a:rPr>
              <a:t>Preguntas</a:t>
            </a:r>
            <a:r>
              <a:rPr lang="en-US" sz="4400" dirty="0">
                <a:solidFill>
                  <a:schemeClr val="bg1"/>
                </a:solidFill>
                <a:latin typeface="Eras Demi ITC" panose="020B0805030504020804" pitchFamily="34" charset="0"/>
              </a:rPr>
              <a:t>?</a:t>
            </a:r>
          </a:p>
        </p:txBody>
      </p:sp>
      <p:grpSp>
        <p:nvGrpSpPr>
          <p:cNvPr id="3" name="Google Shape;13349;p64">
            <a:extLst>
              <a:ext uri="{FF2B5EF4-FFF2-40B4-BE49-F238E27FC236}">
                <a16:creationId xmlns:a16="http://schemas.microsoft.com/office/drawing/2014/main" id="{CFFC3757-68F4-8F90-F045-741E7E2B8A52}"/>
              </a:ext>
            </a:extLst>
          </p:cNvPr>
          <p:cNvGrpSpPr/>
          <p:nvPr/>
        </p:nvGrpSpPr>
        <p:grpSpPr>
          <a:xfrm>
            <a:off x="5949444" y="1182012"/>
            <a:ext cx="1449576" cy="1389737"/>
            <a:chOff x="4667216" y="2915382"/>
            <a:chExt cx="320273" cy="318395"/>
          </a:xfrm>
          <a:solidFill>
            <a:schemeClr val="bg1"/>
          </a:solidFill>
        </p:grpSpPr>
        <p:sp>
          <p:nvSpPr>
            <p:cNvPr id="4" name="Google Shape;13350;p64">
              <a:extLst>
                <a:ext uri="{FF2B5EF4-FFF2-40B4-BE49-F238E27FC236}">
                  <a16:creationId xmlns:a16="http://schemas.microsoft.com/office/drawing/2014/main" id="{8B66E221-1302-CDF5-19ED-1FA9BB42E6C8}"/>
                </a:ext>
              </a:extLst>
            </p:cNvPr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" name="Google Shape;13351;p64">
              <a:extLst>
                <a:ext uri="{FF2B5EF4-FFF2-40B4-BE49-F238E27FC236}">
                  <a16:creationId xmlns:a16="http://schemas.microsoft.com/office/drawing/2014/main" id="{56E4E898-8AE6-425D-73CF-7DE809484FE7}"/>
                </a:ext>
              </a:extLst>
            </p:cNvPr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" name="Google Shape;13352;p64">
              <a:extLst>
                <a:ext uri="{FF2B5EF4-FFF2-40B4-BE49-F238E27FC236}">
                  <a16:creationId xmlns:a16="http://schemas.microsoft.com/office/drawing/2014/main" id="{0EA5BDE4-2342-4179-F6BF-D723785B1A7E}"/>
                </a:ext>
              </a:extLst>
            </p:cNvPr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" name="Google Shape;13353;p64">
              <a:extLst>
                <a:ext uri="{FF2B5EF4-FFF2-40B4-BE49-F238E27FC236}">
                  <a16:creationId xmlns:a16="http://schemas.microsoft.com/office/drawing/2014/main" id="{601780BC-664B-7E03-689B-7EFF8E34D01D}"/>
                </a:ext>
              </a:extLst>
            </p:cNvPr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88108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47"/>
          <p:cNvSpPr txBox="1">
            <a:spLocks noGrp="1"/>
          </p:cNvSpPr>
          <p:nvPr>
            <p:ph type="title"/>
          </p:nvPr>
        </p:nvSpPr>
        <p:spPr>
          <a:xfrm>
            <a:off x="2471150" y="201295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</a:t>
            </a:r>
            <a:endParaRPr dirty="0"/>
          </a:p>
        </p:txBody>
      </p:sp>
      <p:sp>
        <p:nvSpPr>
          <p:cNvPr id="1356" name="Google Shape;1356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Taller de </a:t>
            </a:r>
            <a:r>
              <a:rPr lang="en-US" dirty="0" err="1"/>
              <a:t>tecnologías</a:t>
            </a:r>
            <a:r>
              <a:rPr lang="en-US" dirty="0"/>
              <a:t> 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Obligatorio</a:t>
            </a:r>
            <a:r>
              <a:rPr lang="en-US" dirty="0"/>
              <a:t> Nº2</a:t>
            </a:r>
            <a:endParaRPr dirty="0"/>
          </a:p>
        </p:txBody>
      </p:sp>
      <p:sp>
        <p:nvSpPr>
          <p:cNvPr id="1358" name="Google Shape;1358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9" name="Google Shape;1359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0" name="Google Shape;1360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3" name="Google Shape;1363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4" name="Google Shape;1364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5" name="Google Shape;1365;p47"/>
          <p:cNvSpPr/>
          <p:nvPr/>
        </p:nvSpPr>
        <p:spPr>
          <a:xfrm>
            <a:off x="393447" y="1910504"/>
            <a:ext cx="1972505" cy="17975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7" name="Google Shape;1367;p47"/>
          <p:cNvSpPr/>
          <p:nvPr/>
        </p:nvSpPr>
        <p:spPr>
          <a:xfrm>
            <a:off x="6599794" y="1893000"/>
            <a:ext cx="1972506" cy="1815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2442EF09-6088-635B-1976-83BFC66AA7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2202" y="1893000"/>
            <a:ext cx="1814993" cy="18149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297DE7A-01B6-D958-341D-7CF36F543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139" y="2017588"/>
            <a:ext cx="1565816" cy="1565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509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/>
          <p:cNvSpPr txBox="1">
            <a:spLocks noGrp="1"/>
          </p:cNvSpPr>
          <p:nvPr>
            <p:ph type="body" idx="1"/>
          </p:nvPr>
        </p:nvSpPr>
        <p:spPr>
          <a:xfrm>
            <a:off x="618824" y="1217869"/>
            <a:ext cx="5333615" cy="2687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400" u="sng" dirty="0"/>
              <a:t>Desafío: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s-E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 han designado para el nuevo sector de testing de la empresa. Le piden que: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E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Investigue sobre herramientas de testing automatizado (grabado de scripts, ejemplo </a:t>
            </a:r>
            <a:r>
              <a:rPr lang="es-ES" sz="1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Selenium</a:t>
            </a:r>
            <a:r>
              <a:rPr lang="es-E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Responder: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</a:pPr>
            <a:r>
              <a:rPr lang="es-E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¿Qué tipos de pruebas conoce?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</a:pPr>
            <a:r>
              <a:rPr lang="es-E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¿Cómo se testea la sobrecarga?”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E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Elaborar un testeo automático a gusto. </a:t>
            </a:r>
            <a:endParaRPr sz="1400" dirty="0"/>
          </a:p>
        </p:txBody>
      </p:sp>
      <p:sp>
        <p:nvSpPr>
          <p:cNvPr id="508" name="Google Shape;508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</a:t>
            </a:r>
            <a:endParaRPr dirty="0"/>
          </a:p>
        </p:txBody>
      </p:sp>
      <p:grpSp>
        <p:nvGrpSpPr>
          <p:cNvPr id="509" name="Google Shape;509;p28"/>
          <p:cNvGrpSpPr/>
          <p:nvPr/>
        </p:nvGrpSpPr>
        <p:grpSpPr>
          <a:xfrm>
            <a:off x="6339253" y="989482"/>
            <a:ext cx="2481057" cy="3063772"/>
            <a:chOff x="2501950" y="1507050"/>
            <a:chExt cx="2392350" cy="2696525"/>
          </a:xfrm>
        </p:grpSpPr>
        <p:sp>
          <p:nvSpPr>
            <p:cNvPr id="510" name="Google Shape;510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28"/>
          <p:cNvGrpSpPr/>
          <p:nvPr/>
        </p:nvGrpSpPr>
        <p:grpSpPr>
          <a:xfrm>
            <a:off x="6891715" y="1298633"/>
            <a:ext cx="1541751" cy="2455003"/>
            <a:chOff x="2160750" y="237575"/>
            <a:chExt cx="3253325" cy="5180425"/>
          </a:xfrm>
        </p:grpSpPr>
        <p:sp>
          <p:nvSpPr>
            <p:cNvPr id="536" name="Google Shape;536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51125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¿Qué es el testing de software?</a:t>
            </a:r>
            <a:endParaRPr dirty="0"/>
          </a:p>
        </p:txBody>
      </p:sp>
      <p:sp>
        <p:nvSpPr>
          <p:cNvPr id="574" name="Google Shape;574;p29"/>
          <p:cNvSpPr txBox="1">
            <a:spLocks noGrp="1"/>
          </p:cNvSpPr>
          <p:nvPr>
            <p:ph type="subTitle" idx="1"/>
          </p:nvPr>
        </p:nvSpPr>
        <p:spPr>
          <a:xfrm>
            <a:off x="705871" y="1272005"/>
            <a:ext cx="7165589" cy="16707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u="sng" dirty="0">
                <a:latin typeface="Calibri" panose="020F0502020204030204" pitchFamily="34" charset="0"/>
                <a:ea typeface="Calibri" panose="020F0502020204030204" pitchFamily="34" charset="0"/>
              </a:rPr>
              <a:t>Objetivo</a:t>
            </a:r>
            <a:r>
              <a:rPr lang="es-ES" sz="1600" dirty="0">
                <a:latin typeface="Calibri" panose="020F0502020204030204" pitchFamily="34" charset="0"/>
                <a:ea typeface="Calibri" panose="020F0502020204030204" pitchFamily="34" charset="0"/>
              </a:rPr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latin typeface="Calibri" panose="020F0502020204030204" pitchFamily="34" charset="0"/>
                <a:ea typeface="Calibri" panose="020F0502020204030204" pitchFamily="34" charset="0"/>
              </a:rPr>
              <a:t>Verificar </a:t>
            </a:r>
            <a:r>
              <a:rPr lang="es-ES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y validar la funcionalidad de un programa o una aplicación para garantizar que el producto esté libre de defectos.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6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6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/>
            <a:r>
              <a:rPr lang="es-ES" sz="1600" u="sng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¿</a:t>
            </a:r>
            <a:r>
              <a:rPr lang="es-ES" sz="1600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Por qué es importante?</a:t>
            </a:r>
          </a:p>
          <a:p>
            <a:pPr marL="0" indent="0"/>
            <a:r>
              <a:rPr lang="es-E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Estas pruebas de software permiten identificar de manera temprana si hay algún problema en el software, facilitando su resolución antes de la entrega del producto.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5" name="Google Shape;595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B30CE99-A2D5-5C0F-6BDF-7093F294E8F1}"/>
              </a:ext>
            </a:extLst>
          </p:cNvPr>
          <p:cNvSpPr txBox="1"/>
          <p:nvPr/>
        </p:nvSpPr>
        <p:spPr>
          <a:xfrm>
            <a:off x="6535171" y="4821776"/>
            <a:ext cx="25554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https://profile.es/blog/que-es-el-testing-de-software/</a:t>
            </a:r>
          </a:p>
        </p:txBody>
      </p:sp>
    </p:spTree>
    <p:extLst>
      <p:ext uri="{BB962C8B-B14F-4D97-AF65-F5344CB8AC3E}">
        <p14:creationId xmlns:p14="http://schemas.microsoft.com/office/powerpoint/2010/main" val="417021398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problemas más comunes</a:t>
            </a:r>
            <a:endParaRPr sz="3000" dirty="0"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2"/>
          </p:nvPr>
        </p:nvSpPr>
        <p:spPr>
          <a:xfrm>
            <a:off x="5778330" y="1363670"/>
            <a:ext cx="271797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effectLst/>
                <a:latin typeface="Share Tech" panose="020B0604020202020204" charset="0"/>
                <a:ea typeface="Calibri" panose="020F0502020204030204" pitchFamily="34" charset="0"/>
              </a:rPr>
              <a:t>De Interfaz de Usuario</a:t>
            </a:r>
            <a:endParaRPr dirty="0">
              <a:latin typeface="Share Tech" panose="020B0604020202020204" charset="0"/>
            </a:endParaRPr>
          </a:p>
        </p:txBody>
      </p:sp>
      <p:sp>
        <p:nvSpPr>
          <p:cNvPr id="604" name="Google Shape;604;p30"/>
          <p:cNvSpPr txBox="1">
            <a:spLocks noGrp="1"/>
          </p:cNvSpPr>
          <p:nvPr>
            <p:ph type="subTitle" idx="7"/>
          </p:nvPr>
        </p:nvSpPr>
        <p:spPr>
          <a:xfrm>
            <a:off x="6196665" y="32330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A9B4BE"/>
                </a:solidFill>
                <a:latin typeface="Söhne"/>
              </a:rPr>
              <a:t>Funciones del software que no trabajan como se espera </a:t>
            </a:r>
            <a:endParaRPr lang="es-ES" dirty="0">
              <a:solidFill>
                <a:srgbClr val="A9B4BE"/>
              </a:solidFill>
            </a:endParaRPr>
          </a:p>
        </p:txBody>
      </p:sp>
      <p:sp>
        <p:nvSpPr>
          <p:cNvPr id="605" name="Google Shape;605;p30"/>
          <p:cNvSpPr txBox="1">
            <a:spLocks noGrp="1"/>
          </p:cNvSpPr>
          <p:nvPr>
            <p:ph type="ctrTitle"/>
          </p:nvPr>
        </p:nvSpPr>
        <p:spPr>
          <a:xfrm>
            <a:off x="1056978" y="1350473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De Rendimiento</a:t>
            </a:r>
            <a:endParaRPr dirty="0"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1"/>
          </p:nvPr>
        </p:nvSpPr>
        <p:spPr>
          <a:xfrm>
            <a:off x="495300" y="1990684"/>
            <a:ext cx="3004657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A9B4BE"/>
                </a:solidFill>
                <a:latin typeface="Söhne"/>
              </a:rPr>
              <a:t>S</a:t>
            </a:r>
            <a:r>
              <a:rPr lang="es-ES" b="0" i="0" dirty="0">
                <a:solidFill>
                  <a:srgbClr val="A9B4BE"/>
                </a:solidFill>
                <a:effectLst/>
                <a:latin typeface="Söhne"/>
              </a:rPr>
              <a:t>ituaciones en las que un programa no funciona tan rápido como debería.</a:t>
            </a:r>
            <a:endParaRPr lang="es-ES" dirty="0">
              <a:solidFill>
                <a:srgbClr val="A9B4BE"/>
              </a:solidFill>
            </a:endParaRPr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3"/>
          </p:nvPr>
        </p:nvSpPr>
        <p:spPr>
          <a:xfrm>
            <a:off x="5920440" y="1967732"/>
            <a:ext cx="244479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A9B4BE"/>
                </a:solidFill>
                <a:latin typeface="Söhne"/>
              </a:rPr>
              <a:t> Forma en que el usuario interactúa con la aplicación</a:t>
            </a:r>
            <a:endParaRPr lang="en-US" dirty="0">
              <a:solidFill>
                <a:srgbClr val="A9B4BE"/>
              </a:solidFill>
              <a:latin typeface="Söhne"/>
            </a:endParaRPr>
          </a:p>
        </p:txBody>
      </p:sp>
      <p:sp>
        <p:nvSpPr>
          <p:cNvPr id="608" name="Google Shape;608;p30"/>
          <p:cNvSpPr txBox="1">
            <a:spLocks noGrp="1"/>
          </p:cNvSpPr>
          <p:nvPr>
            <p:ph type="subTitle" idx="5"/>
          </p:nvPr>
        </p:nvSpPr>
        <p:spPr>
          <a:xfrm>
            <a:off x="534688" y="3271106"/>
            <a:ext cx="2925881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A9B4BE"/>
                </a:solidFill>
                <a:latin typeface="Söhne"/>
              </a:rPr>
              <a:t>Brechas de seguridad y fallos de autorización de usuarios.</a:t>
            </a:r>
            <a:endParaRPr lang="es-ES" dirty="0">
              <a:solidFill>
                <a:srgbClr val="A9B4BE"/>
              </a:solidFill>
            </a:endParaRPr>
          </a:p>
        </p:txBody>
      </p:sp>
      <p:sp>
        <p:nvSpPr>
          <p:cNvPr id="609" name="Google Shape;609;p30"/>
          <p:cNvSpPr txBox="1">
            <a:spLocks noGrp="1"/>
          </p:cNvSpPr>
          <p:nvPr>
            <p:ph type="ctrTitle" idx="6"/>
          </p:nvPr>
        </p:nvSpPr>
        <p:spPr>
          <a:xfrm>
            <a:off x="6196664" y="2600369"/>
            <a:ext cx="1946395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De Funcionalidad</a:t>
            </a:r>
          </a:p>
        </p:txBody>
      </p:sp>
      <p:sp>
        <p:nvSpPr>
          <p:cNvPr id="610" name="Google Shape;610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1" name="Google Shape;611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3" name="Google Shape;613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7" name="Google Shape;617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8" name="Google Shape;618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" name="Google Shape;623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4" name="Google Shape;624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" name="Google Shape;637;p30"/>
          <p:cNvGrpSpPr/>
          <p:nvPr/>
        </p:nvGrpSpPr>
        <p:grpSpPr>
          <a:xfrm>
            <a:off x="3630866" y="1790348"/>
            <a:ext cx="483826" cy="491132"/>
            <a:chOff x="4874977" y="3808824"/>
            <a:chExt cx="345620" cy="350837"/>
          </a:xfrm>
        </p:grpSpPr>
        <p:sp>
          <p:nvSpPr>
            <p:cNvPr id="638" name="Google Shape;638;p30"/>
            <p:cNvSpPr/>
            <p:nvPr/>
          </p:nvSpPr>
          <p:spPr>
            <a:xfrm>
              <a:off x="4874977" y="3808824"/>
              <a:ext cx="345620" cy="350837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39402" y="4009662"/>
              <a:ext cx="145932" cy="123619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4942432" y="3897665"/>
              <a:ext cx="205036" cy="101817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92822" y="3950273"/>
              <a:ext cx="84598" cy="175467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04977" y="3993750"/>
              <a:ext cx="81480" cy="55349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53483" y="3915299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5005327" y="3928253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70856" y="3962913"/>
              <a:ext cx="28455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58341" y="4010050"/>
              <a:ext cx="29983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4969328" y="4047639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05321" y="4075679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53469" y="408583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090580" y="407567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17888" y="4048172"/>
              <a:ext cx="28455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28891" y="4010035"/>
              <a:ext cx="29951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117894" y="3962762"/>
              <a:ext cx="28455" cy="19670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605;p30">
            <a:extLst>
              <a:ext uri="{FF2B5EF4-FFF2-40B4-BE49-F238E27FC236}">
                <a16:creationId xmlns:a16="http://schemas.microsoft.com/office/drawing/2014/main" id="{118A73F2-7497-3542-B380-C5FDFAA885F7}"/>
              </a:ext>
            </a:extLst>
          </p:cNvPr>
          <p:cNvSpPr txBox="1">
            <a:spLocks/>
          </p:cNvSpPr>
          <p:nvPr/>
        </p:nvSpPr>
        <p:spPr>
          <a:xfrm>
            <a:off x="1056978" y="26308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 dirty="0"/>
              <a:t>De Seguridad</a:t>
            </a:r>
          </a:p>
        </p:txBody>
      </p:sp>
      <p:grpSp>
        <p:nvGrpSpPr>
          <p:cNvPr id="8" name="Google Shape;1330;p46">
            <a:extLst>
              <a:ext uri="{FF2B5EF4-FFF2-40B4-BE49-F238E27FC236}">
                <a16:creationId xmlns:a16="http://schemas.microsoft.com/office/drawing/2014/main" id="{112F7C43-1F36-8DDB-F66C-E63028674BFA}"/>
              </a:ext>
            </a:extLst>
          </p:cNvPr>
          <p:cNvGrpSpPr/>
          <p:nvPr/>
        </p:nvGrpSpPr>
        <p:grpSpPr>
          <a:xfrm>
            <a:off x="5008918" y="1837081"/>
            <a:ext cx="510759" cy="394137"/>
            <a:chOff x="238125" y="1708650"/>
            <a:chExt cx="2045650" cy="1747325"/>
          </a:xfrm>
          <a:solidFill>
            <a:srgbClr val="E898AC"/>
          </a:solidFill>
        </p:grpSpPr>
        <p:sp>
          <p:nvSpPr>
            <p:cNvPr id="9" name="Google Shape;1331;p46">
              <a:extLst>
                <a:ext uri="{FF2B5EF4-FFF2-40B4-BE49-F238E27FC236}">
                  <a16:creationId xmlns:a16="http://schemas.microsoft.com/office/drawing/2014/main" id="{68F2DF31-49D6-3325-F5B8-ADE132B2564E}"/>
                </a:ext>
              </a:extLst>
            </p:cNvPr>
            <p:cNvSpPr/>
            <p:nvPr/>
          </p:nvSpPr>
          <p:spPr>
            <a:xfrm>
              <a:off x="1006875" y="3190025"/>
              <a:ext cx="508150" cy="247100"/>
            </a:xfrm>
            <a:custGeom>
              <a:avLst/>
              <a:gdLst/>
              <a:ahLst/>
              <a:cxnLst/>
              <a:rect l="l" t="t" r="r" b="b"/>
              <a:pathLst>
                <a:path w="20326" h="9884" extrusionOk="0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32;p46">
              <a:extLst>
                <a:ext uri="{FF2B5EF4-FFF2-40B4-BE49-F238E27FC236}">
                  <a16:creationId xmlns:a16="http://schemas.microsoft.com/office/drawing/2014/main" id="{7728F162-0902-7174-41E3-7B10EA78BCF0}"/>
                </a:ext>
              </a:extLst>
            </p:cNvPr>
            <p:cNvSpPr/>
            <p:nvPr/>
          </p:nvSpPr>
          <p:spPr>
            <a:xfrm>
              <a:off x="1021625" y="3190025"/>
              <a:ext cx="452425" cy="197525"/>
            </a:xfrm>
            <a:custGeom>
              <a:avLst/>
              <a:gdLst/>
              <a:ahLst/>
              <a:cxnLst/>
              <a:rect l="l" t="t" r="r" b="b"/>
              <a:pathLst>
                <a:path w="18097" h="7901" extrusionOk="0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33;p46">
              <a:extLst>
                <a:ext uri="{FF2B5EF4-FFF2-40B4-BE49-F238E27FC236}">
                  <a16:creationId xmlns:a16="http://schemas.microsoft.com/office/drawing/2014/main" id="{7162C82B-2597-1DFF-B764-8DD55DB0667B}"/>
                </a:ext>
              </a:extLst>
            </p:cNvPr>
            <p:cNvSpPr/>
            <p:nvPr/>
          </p:nvSpPr>
          <p:spPr>
            <a:xfrm>
              <a:off x="968750" y="3417450"/>
              <a:ext cx="584375" cy="38525"/>
            </a:xfrm>
            <a:custGeom>
              <a:avLst/>
              <a:gdLst/>
              <a:ahLst/>
              <a:cxnLst/>
              <a:rect l="l" t="t" r="r" b="b"/>
              <a:pathLst>
                <a:path w="23375" h="1541" extrusionOk="0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34;p46">
              <a:extLst>
                <a:ext uri="{FF2B5EF4-FFF2-40B4-BE49-F238E27FC236}">
                  <a16:creationId xmlns:a16="http://schemas.microsoft.com/office/drawing/2014/main" id="{2FB8D2E1-819D-83A9-7C51-3D02BA75F584}"/>
                </a:ext>
              </a:extLst>
            </p:cNvPr>
            <p:cNvSpPr/>
            <p:nvPr/>
          </p:nvSpPr>
          <p:spPr>
            <a:xfrm>
              <a:off x="238125" y="1777900"/>
              <a:ext cx="2045650" cy="1461300"/>
            </a:xfrm>
            <a:custGeom>
              <a:avLst/>
              <a:gdLst/>
              <a:ahLst/>
              <a:cxnLst/>
              <a:rect l="l" t="t" r="r" b="b"/>
              <a:pathLst>
                <a:path w="81826" h="58452" extrusionOk="0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337;p46">
              <a:extLst>
                <a:ext uri="{FF2B5EF4-FFF2-40B4-BE49-F238E27FC236}">
                  <a16:creationId xmlns:a16="http://schemas.microsoft.com/office/drawing/2014/main" id="{7688B2EE-639D-281F-5620-9F7AB7F3B495}"/>
                </a:ext>
              </a:extLst>
            </p:cNvPr>
            <p:cNvSpPr/>
            <p:nvPr/>
          </p:nvSpPr>
          <p:spPr>
            <a:xfrm>
              <a:off x="1244550" y="1708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50277370-65A8-36A2-D5D6-52949DA6B331}"/>
              </a:ext>
            </a:extLst>
          </p:cNvPr>
          <p:cNvSpPr txBox="1"/>
          <p:nvPr/>
        </p:nvSpPr>
        <p:spPr>
          <a:xfrm>
            <a:off x="4417694" y="4823265"/>
            <a:ext cx="472630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https://trans-ti.com/2020/12/01/software-testing-conoce-los-diferentes-tipos-de-pruebas-que-existen/</a:t>
            </a:r>
          </a:p>
        </p:txBody>
      </p:sp>
    </p:spTree>
    <p:extLst>
      <p:ext uri="{BB962C8B-B14F-4D97-AF65-F5344CB8AC3E}">
        <p14:creationId xmlns:p14="http://schemas.microsoft.com/office/powerpoint/2010/main" val="1120366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1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650933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 manual vs Testing Automatizado</a:t>
            </a:r>
            <a:endParaRPr dirty="0"/>
          </a:p>
        </p:txBody>
      </p:sp>
      <p:sp>
        <p:nvSpPr>
          <p:cNvPr id="660" name="Google Shape;660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" name="Google Shape;667;p31"/>
          <p:cNvGrpSpPr/>
          <p:nvPr/>
        </p:nvGrpSpPr>
        <p:grpSpPr>
          <a:xfrm>
            <a:off x="3811494" y="2983302"/>
            <a:ext cx="3082514" cy="316539"/>
            <a:chOff x="3811494" y="3103763"/>
            <a:chExt cx="4240572" cy="316539"/>
          </a:xfrm>
        </p:grpSpPr>
        <p:sp>
          <p:nvSpPr>
            <p:cNvPr id="668" name="Google Shape;668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811494" y="3313888"/>
              <a:ext cx="224518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73" name="Google Shape;673;p31"/>
          <p:cNvGrpSpPr/>
          <p:nvPr/>
        </p:nvGrpSpPr>
        <p:grpSpPr>
          <a:xfrm>
            <a:off x="3802355" y="1384049"/>
            <a:ext cx="2308250" cy="287901"/>
            <a:chOff x="3771875" y="1457332"/>
            <a:chExt cx="2876447" cy="287901"/>
          </a:xfrm>
        </p:grpSpPr>
        <p:sp>
          <p:nvSpPr>
            <p:cNvPr id="674" name="Google Shape;674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3771875" y="1639748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76" name="Google Shape;676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Testing manual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677" name="Google Shape;677;p31"/>
          <p:cNvSpPr txBox="1">
            <a:spLocks noGrp="1"/>
          </p:cNvSpPr>
          <p:nvPr>
            <p:ph type="subTitle" idx="4294967295"/>
          </p:nvPr>
        </p:nvSpPr>
        <p:spPr>
          <a:xfrm>
            <a:off x="1140723" y="14795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400" dirty="0"/>
              <a:t>Se interactúa directamente con la aplicación</a:t>
            </a:r>
            <a:endParaRPr lang="en-US" sz="1400" dirty="0"/>
          </a:p>
        </p:txBody>
      </p:sp>
      <p:sp>
        <p:nvSpPr>
          <p:cNvPr id="680" name="Google Shape;680;p31"/>
          <p:cNvSpPr txBox="1">
            <a:spLocks noGrp="1"/>
          </p:cNvSpPr>
          <p:nvPr>
            <p:ph type="ctrTitle" idx="4294967295"/>
          </p:nvPr>
        </p:nvSpPr>
        <p:spPr>
          <a:xfrm>
            <a:off x="1289700" y="2872019"/>
            <a:ext cx="2235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3"/>
                </a:solidFill>
              </a:rPr>
              <a:t>Testing automatizado</a:t>
            </a:r>
            <a:endParaRPr sz="1800" dirty="0">
              <a:solidFill>
                <a:schemeClr val="accent3"/>
              </a:solidFill>
            </a:endParaRPr>
          </a:p>
        </p:txBody>
      </p:sp>
      <p:sp>
        <p:nvSpPr>
          <p:cNvPr id="681" name="Google Shape;681;p31"/>
          <p:cNvSpPr txBox="1">
            <a:spLocks noGrp="1"/>
          </p:cNvSpPr>
          <p:nvPr>
            <p:ph type="subTitle" idx="4294967295"/>
          </p:nvPr>
        </p:nvSpPr>
        <p:spPr>
          <a:xfrm>
            <a:off x="962963" y="3083100"/>
            <a:ext cx="2562862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400" dirty="0"/>
              <a:t>Se utilizan herramientas y scripts para ejecutar pruebas</a:t>
            </a:r>
            <a:endParaRPr lang="en-US" sz="1400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28A807E-C5FA-FE38-DBA8-519BCB1B30F5}"/>
              </a:ext>
            </a:extLst>
          </p:cNvPr>
          <p:cNvSpPr txBox="1"/>
          <p:nvPr/>
        </p:nvSpPr>
        <p:spPr>
          <a:xfrm>
            <a:off x="6894008" y="1298327"/>
            <a:ext cx="985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Tiempo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13C4232-37CB-F174-25D9-6ED7351BC580}"/>
              </a:ext>
            </a:extLst>
          </p:cNvPr>
          <p:cNvSpPr txBox="1"/>
          <p:nvPr/>
        </p:nvSpPr>
        <p:spPr>
          <a:xfrm>
            <a:off x="6894294" y="1489620"/>
            <a:ext cx="985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Calidad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FFD5C43-EBCF-340E-8C71-D0AA2579BA20}"/>
              </a:ext>
            </a:extLst>
          </p:cNvPr>
          <p:cNvSpPr txBox="1"/>
          <p:nvPr/>
        </p:nvSpPr>
        <p:spPr>
          <a:xfrm>
            <a:off x="6894294" y="1697175"/>
            <a:ext cx="985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Repetición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E1F45A3-49C6-7ABF-BD4E-6977D85CCA99}"/>
              </a:ext>
            </a:extLst>
          </p:cNvPr>
          <p:cNvSpPr txBox="1"/>
          <p:nvPr/>
        </p:nvSpPr>
        <p:spPr>
          <a:xfrm>
            <a:off x="6949426" y="2894547"/>
            <a:ext cx="985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Tiempo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71BD28E-D128-3863-EBBE-0DE7FDD7065A}"/>
              </a:ext>
            </a:extLst>
          </p:cNvPr>
          <p:cNvSpPr txBox="1"/>
          <p:nvPr/>
        </p:nvSpPr>
        <p:spPr>
          <a:xfrm>
            <a:off x="6949712" y="3085840"/>
            <a:ext cx="985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Calidad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5E862CA-2B8B-3F78-CB6E-F2DC43C16376}"/>
              </a:ext>
            </a:extLst>
          </p:cNvPr>
          <p:cNvSpPr txBox="1"/>
          <p:nvPr/>
        </p:nvSpPr>
        <p:spPr>
          <a:xfrm>
            <a:off x="6949712" y="3293395"/>
            <a:ext cx="985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Repetición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" name="Google Shape;674;p31">
            <a:extLst>
              <a:ext uri="{FF2B5EF4-FFF2-40B4-BE49-F238E27FC236}">
                <a16:creationId xmlns:a16="http://schemas.microsoft.com/office/drawing/2014/main" id="{6EA37E8B-EEC4-E9E5-FB39-4B7A27D5357D}"/>
              </a:ext>
            </a:extLst>
          </p:cNvPr>
          <p:cNvSpPr/>
          <p:nvPr/>
        </p:nvSpPr>
        <p:spPr>
          <a:xfrm>
            <a:off x="3802354" y="1775672"/>
            <a:ext cx="1188269" cy="105556"/>
          </a:xfrm>
          <a:custGeom>
            <a:avLst/>
            <a:gdLst/>
            <a:ahLst/>
            <a:cxnLst/>
            <a:rect l="l" t="t" r="r" b="b"/>
            <a:pathLst>
              <a:path w="13458" h="1476" extrusionOk="0">
                <a:moveTo>
                  <a:pt x="744" y="1"/>
                </a:moveTo>
                <a:cubicBezTo>
                  <a:pt x="328" y="1"/>
                  <a:pt x="0" y="329"/>
                  <a:pt x="0" y="744"/>
                </a:cubicBezTo>
                <a:cubicBezTo>
                  <a:pt x="0" y="1148"/>
                  <a:pt x="328" y="1475"/>
                  <a:pt x="744" y="1475"/>
                </a:cubicBezTo>
                <a:lnTo>
                  <a:pt x="12714" y="1475"/>
                </a:lnTo>
                <a:cubicBezTo>
                  <a:pt x="13118" y="1475"/>
                  <a:pt x="13458" y="1148"/>
                  <a:pt x="13458" y="744"/>
                </a:cubicBezTo>
                <a:cubicBezTo>
                  <a:pt x="13458" y="329"/>
                  <a:pt x="13118" y="1"/>
                  <a:pt x="12714" y="1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668;p31">
            <a:extLst>
              <a:ext uri="{FF2B5EF4-FFF2-40B4-BE49-F238E27FC236}">
                <a16:creationId xmlns:a16="http://schemas.microsoft.com/office/drawing/2014/main" id="{ED2D0E1B-B9B1-1508-BF75-DE8B5BA96FC3}"/>
              </a:ext>
            </a:extLst>
          </p:cNvPr>
          <p:cNvSpPr/>
          <p:nvPr/>
        </p:nvSpPr>
        <p:spPr>
          <a:xfrm>
            <a:off x="3811497" y="3384019"/>
            <a:ext cx="3082511" cy="106403"/>
          </a:xfrm>
          <a:custGeom>
            <a:avLst/>
            <a:gdLst/>
            <a:ahLst/>
            <a:cxnLst/>
            <a:rect l="l" t="t" r="r" b="b"/>
            <a:pathLst>
              <a:path w="69772" h="1488" extrusionOk="0">
                <a:moveTo>
                  <a:pt x="744" y="1"/>
                </a:moveTo>
                <a:cubicBezTo>
                  <a:pt x="328" y="1"/>
                  <a:pt x="1" y="341"/>
                  <a:pt x="1" y="744"/>
                </a:cubicBezTo>
                <a:cubicBezTo>
                  <a:pt x="1" y="1147"/>
                  <a:pt x="328" y="1488"/>
                  <a:pt x="744" y="1488"/>
                </a:cubicBezTo>
                <a:lnTo>
                  <a:pt x="69028" y="1488"/>
                </a:lnTo>
                <a:cubicBezTo>
                  <a:pt x="69431" y="1488"/>
                  <a:pt x="69772" y="1147"/>
                  <a:pt x="69772" y="744"/>
                </a:cubicBezTo>
                <a:cubicBezTo>
                  <a:pt x="69772" y="341"/>
                  <a:pt x="69431" y="1"/>
                  <a:pt x="69028" y="1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C304EC5F-7F80-0307-F48D-183F32078A33}"/>
              </a:ext>
            </a:extLst>
          </p:cNvPr>
          <p:cNvSpPr txBox="1"/>
          <p:nvPr/>
        </p:nvSpPr>
        <p:spPr>
          <a:xfrm>
            <a:off x="5908459" y="4846588"/>
            <a:ext cx="331660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https://cl.abstracta.us/blog/testing-manual-vs-testing-automatizado/</a:t>
            </a:r>
          </a:p>
        </p:txBody>
      </p:sp>
    </p:spTree>
    <p:extLst>
      <p:ext uri="{BB962C8B-B14F-4D97-AF65-F5344CB8AC3E}">
        <p14:creationId xmlns:p14="http://schemas.microsoft.com/office/powerpoint/2010/main" val="2055874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API – ¿Qué es una API?</a:t>
            </a:r>
            <a:endParaRPr dirty="0"/>
          </a:p>
        </p:txBody>
      </p:sp>
      <p:sp>
        <p:nvSpPr>
          <p:cNvPr id="4" name="Google Shape;574;p29">
            <a:extLst>
              <a:ext uri="{FF2B5EF4-FFF2-40B4-BE49-F238E27FC236}">
                <a16:creationId xmlns:a16="http://schemas.microsoft.com/office/drawing/2014/main" id="{A10FDCCF-7C03-F51B-A423-4B72C73F5608}"/>
              </a:ext>
            </a:extLst>
          </p:cNvPr>
          <p:cNvSpPr txBox="1">
            <a:spLocks/>
          </p:cNvSpPr>
          <p:nvPr/>
        </p:nvSpPr>
        <p:spPr>
          <a:xfrm>
            <a:off x="705871" y="1340585"/>
            <a:ext cx="6679667" cy="26522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>
                <a:solidFill>
                  <a:schemeClr val="bg1"/>
                </a:solidFill>
                <a:effectLst/>
                <a:latin typeface="Söhne"/>
                <a:ea typeface="Calibri" panose="020F0502020204030204" pitchFamily="34" charset="0"/>
              </a:rPr>
              <a:t>API, por sus siglas en ingles “interfaz de programación de aplicaciones” es un conjunto de reglas y herramientas que permite que diferentes aplicaciones se comuniquen entre sí. </a:t>
            </a:r>
          </a:p>
          <a:p>
            <a:r>
              <a:rPr lang="es-ES" dirty="0">
                <a:solidFill>
                  <a:schemeClr val="bg1"/>
                </a:solidFill>
                <a:effectLst/>
                <a:latin typeface="Söhne"/>
                <a:ea typeface="Calibri" panose="020F0502020204030204" pitchFamily="34" charset="0"/>
              </a:rPr>
              <a:t>Esto puede incluir el acceso a datos o la ejecución de operaciones específicas.</a:t>
            </a:r>
          </a:p>
          <a:p>
            <a:endParaRPr lang="es-ES" dirty="0">
              <a:solidFill>
                <a:schemeClr val="bg1"/>
              </a:solidFill>
              <a:latin typeface="Söhne"/>
              <a:ea typeface="Calibri" panose="020F0502020204030204" pitchFamily="34" charset="0"/>
            </a:endParaRPr>
          </a:p>
          <a:p>
            <a:r>
              <a:rPr lang="es-ES" u="sng" dirty="0">
                <a:solidFill>
                  <a:schemeClr val="bg1"/>
                </a:solidFill>
                <a:latin typeface="Söhne"/>
                <a:ea typeface="Calibri" panose="020F0502020204030204" pitchFamily="34" charset="0"/>
              </a:rPr>
              <a:t>Ejemplo: </a:t>
            </a:r>
            <a:endParaRPr lang="es-ES" dirty="0">
              <a:solidFill>
                <a:schemeClr val="bg1"/>
              </a:solidFill>
              <a:latin typeface="Söhne"/>
              <a:ea typeface="Calibri" panose="020F0502020204030204" pitchFamily="34" charset="0"/>
            </a:endParaRPr>
          </a:p>
          <a:p>
            <a:r>
              <a:rPr lang="es-ES" dirty="0">
                <a:solidFill>
                  <a:schemeClr val="bg1"/>
                </a:solidFill>
                <a:latin typeface="Söhne"/>
                <a:ea typeface="Calibri" panose="020F0502020204030204" pitchFamily="34" charset="0"/>
              </a:rPr>
              <a:t>Necesitamos crear una aplicación que muestre el tiempo meteorológico, la aplicación no va a crear su propia información meteorológica, lo que necesita es conectarse a una API y solicitarle la temperatura o la previsión del tiempo, para luego poder trabajar con esa información.</a:t>
            </a:r>
          </a:p>
          <a:p>
            <a:endParaRPr lang="es-ES" dirty="0">
              <a:solidFill>
                <a:schemeClr val="bg1"/>
              </a:solidFill>
              <a:latin typeface="Söhne"/>
              <a:ea typeface="Calibri" panose="020F0502020204030204" pitchFamily="34" charset="0"/>
            </a:endParaRPr>
          </a:p>
          <a:p>
            <a:r>
              <a:rPr lang="es-ES" u="sng" dirty="0">
                <a:solidFill>
                  <a:schemeClr val="bg1"/>
                </a:solidFill>
                <a:latin typeface="Söhne"/>
                <a:ea typeface="Calibri" panose="020F0502020204030204" pitchFamily="34" charset="0"/>
              </a:rPr>
              <a:t>Ejemplos de APIs: </a:t>
            </a:r>
            <a:r>
              <a:rPr lang="es-ES" dirty="0">
                <a:solidFill>
                  <a:schemeClr val="bg1"/>
                </a:solidFill>
                <a:latin typeface="Söhne"/>
                <a:ea typeface="Calibri" panose="020F0502020204030204" pitchFamily="34" charset="0"/>
              </a:rPr>
              <a:t>Google </a:t>
            </a:r>
            <a:r>
              <a:rPr lang="es-ES" dirty="0" err="1">
                <a:solidFill>
                  <a:schemeClr val="bg1"/>
                </a:solidFill>
                <a:latin typeface="Söhne"/>
                <a:ea typeface="Calibri" panose="020F0502020204030204" pitchFamily="34" charset="0"/>
              </a:rPr>
              <a:t>Maps</a:t>
            </a:r>
            <a:r>
              <a:rPr lang="es-ES" dirty="0">
                <a:solidFill>
                  <a:schemeClr val="bg1"/>
                </a:solidFill>
                <a:latin typeface="Söhne"/>
                <a:ea typeface="Calibri" panose="020F0502020204030204" pitchFamily="34" charset="0"/>
              </a:rPr>
              <a:t> API, </a:t>
            </a:r>
            <a:r>
              <a:rPr lang="es-ES" dirty="0" err="1">
                <a:solidFill>
                  <a:schemeClr val="bg1"/>
                </a:solidFill>
                <a:latin typeface="Söhne"/>
                <a:ea typeface="Calibri" panose="020F0502020204030204" pitchFamily="34" charset="0"/>
              </a:rPr>
              <a:t>OpenWeatherMap</a:t>
            </a:r>
            <a:r>
              <a:rPr lang="es-ES" dirty="0">
                <a:solidFill>
                  <a:schemeClr val="bg1"/>
                </a:solidFill>
                <a:latin typeface="Söhne"/>
                <a:ea typeface="Calibri" panose="020F0502020204030204" pitchFamily="34" charset="0"/>
              </a:rPr>
              <a:t> API, Trello API.</a:t>
            </a:r>
          </a:p>
          <a:p>
            <a:endParaRPr lang="es-E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BBA97A1-876B-D48F-DE13-4A93FBEB79BA}"/>
              </a:ext>
            </a:extLst>
          </p:cNvPr>
          <p:cNvSpPr txBox="1"/>
          <p:nvPr/>
        </p:nvSpPr>
        <p:spPr>
          <a:xfrm>
            <a:off x="7069455" y="4802922"/>
            <a:ext cx="207454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8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https://aws.amazon.com/es/what-is/api/</a:t>
            </a:r>
          </a:p>
        </p:txBody>
      </p:sp>
    </p:spTree>
    <p:extLst>
      <p:ext uri="{BB962C8B-B14F-4D97-AF65-F5344CB8AC3E}">
        <p14:creationId xmlns:p14="http://schemas.microsoft.com/office/powerpoint/2010/main" val="1734537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Trello</a:t>
            </a:r>
            <a:endParaRPr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F9E2CD5-9793-F6AF-2B9B-2E83D17BBB61}"/>
              </a:ext>
            </a:extLst>
          </p:cNvPr>
          <p:cNvSpPr txBox="1"/>
          <p:nvPr/>
        </p:nvSpPr>
        <p:spPr>
          <a:xfrm>
            <a:off x="618825" y="1236756"/>
            <a:ext cx="2650155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Trello es una plataforma en línea que facilita la gestión de proyectos y tareas mediante el uso de tableros, listas y tarjetas.</a:t>
            </a:r>
          </a:p>
          <a:p>
            <a:endParaRPr lang="es-ES" dirty="0">
              <a:solidFill>
                <a:srgbClr val="D1D5DB"/>
              </a:solidFill>
              <a:latin typeface="Söhne"/>
            </a:endParaRPr>
          </a:p>
          <a:p>
            <a:r>
              <a:rPr lang="es-ES" dirty="0">
                <a:solidFill>
                  <a:srgbClr val="D1D5DB"/>
                </a:solidFill>
                <a:latin typeface="Söhne"/>
              </a:rPr>
              <a:t>La API que Trello nos brinda, 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nos permite conectarla con nuestras aplicaciones y realizar acciones automáticas. Como crear listas, tarjetas, tableros, mover tarjetas a otras listas, etc.</a:t>
            </a:r>
          </a:p>
        </p:txBody>
      </p:sp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3A42F4A1-34CC-E1F7-2333-F6999E5EA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7140" y="1384145"/>
            <a:ext cx="4506600" cy="20443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7AB22EE-B1CA-CAF0-3515-021E0F51BB88}"/>
              </a:ext>
            </a:extLst>
          </p:cNvPr>
          <p:cNvSpPr txBox="1"/>
          <p:nvPr/>
        </p:nvSpPr>
        <p:spPr>
          <a:xfrm>
            <a:off x="7793355" y="4833402"/>
            <a:ext cx="110680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https://trello.com/es</a:t>
            </a:r>
          </a:p>
        </p:txBody>
      </p:sp>
    </p:spTree>
    <p:extLst>
      <p:ext uri="{BB962C8B-B14F-4D97-AF65-F5344CB8AC3E}">
        <p14:creationId xmlns:p14="http://schemas.microsoft.com/office/powerpoint/2010/main" val="3653187802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33</Slides>
  <Notes>19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Data Science Consulting by Slidesgo</vt:lpstr>
      <vt:lpstr>Slidesgo Final Pages</vt:lpstr>
      <vt:lpstr>Framework de automatización de pruebas funcionales y de performance de la aplicación Trello  con Playwright y Artillery JS</vt:lpstr>
      <vt:lpstr>Testing automatizado</vt:lpstr>
      <vt:lpstr>Demostracion</vt:lpstr>
      <vt:lpstr>Introducción</vt:lpstr>
      <vt:lpstr>¿Qué es el testing de software?</vt:lpstr>
      <vt:lpstr>Tipos de problemas más comunes</vt:lpstr>
      <vt:lpstr>Testing manual vs Testing Automatizado</vt:lpstr>
      <vt:lpstr>API – ¿Qué es una API?</vt:lpstr>
      <vt:lpstr>Trello</vt:lpstr>
      <vt:lpstr>Códigos de respuesta</vt:lpstr>
      <vt:lpstr>Pirámide de automatización del testing funcional</vt:lpstr>
      <vt:lpstr>PLAYWRIGHT</vt:lpstr>
      <vt:lpstr>Herramientas de automatización</vt:lpstr>
      <vt:lpstr>Playwright vs. Selenium</vt:lpstr>
      <vt:lpstr>Playwright: ventajas</vt:lpstr>
      <vt:lpstr>Playwright: desventajas</vt:lpstr>
      <vt:lpstr>Selenium: ventajas</vt:lpstr>
      <vt:lpstr>Selenium: desventajas</vt:lpstr>
      <vt:lpstr>PowerPoint Presentation</vt:lpstr>
      <vt:lpstr>Prueba de concepto</vt:lpstr>
      <vt:lpstr>DEMOSTRACIÓN</vt:lpstr>
      <vt:lpstr>Playwright: test generator</vt:lpstr>
      <vt:lpstr>PAGE OBJECT MODEL</vt:lpstr>
      <vt:lpstr>PERFORMANCE</vt:lpstr>
      <vt:lpstr>PowerPoint Presentation</vt:lpstr>
      <vt:lpstr>Tests escritos en inglés (extensión YAML)</vt:lpstr>
      <vt:lpstr>APDEX INDEX</vt:lpstr>
      <vt:lpstr>THRESHOLD</vt:lpstr>
      <vt:lpstr>PowerPoint Presentation</vt:lpstr>
      <vt:lpstr>PowerPoint Presentation</vt:lpstr>
      <vt:lpstr>0,6 sec</vt:lpstr>
      <vt:lpstr>PowerPoint Presentation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?</dc:title>
  <cp:revision>577</cp:revision>
  <dcterms:modified xsi:type="dcterms:W3CDTF">2023-11-14T20:27:40Z</dcterms:modified>
</cp:coreProperties>
</file>

<file path=docProps/thumbnail.jpeg>
</file>